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67" r:id="rId3"/>
    <p:sldId id="269" r:id="rId4"/>
    <p:sldId id="263" r:id="rId5"/>
    <p:sldId id="265" r:id="rId6"/>
    <p:sldId id="268" r:id="rId7"/>
    <p:sldId id="261" r:id="rId8"/>
    <p:sldId id="262" r:id="rId9"/>
    <p:sldId id="258" r:id="rId10"/>
    <p:sldId id="259" r:id="rId11"/>
    <p:sldId id="260" r:id="rId12"/>
    <p:sldId id="266" r:id="rId13"/>
    <p:sldId id="271"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FF33"/>
    <a:srgbClr val="FFFF99"/>
    <a:srgbClr val="00CCFF"/>
    <a:srgbClr val="FF66FF"/>
    <a:srgbClr val="CCCCFF"/>
    <a:srgbClr val="FFFF00"/>
    <a:srgbClr val="FFFF66"/>
    <a:srgbClr val="FFCC00"/>
    <a:srgbClr val="F59E2B"/>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2230A-99B1-472D-845E-91440C0493DF}" type="datetimeFigureOut">
              <a:rPr lang="zh-CN" altLang="en-US" smtClean="0"/>
              <a:pPr/>
              <a:t>2016/2/16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B9CE1-62F8-4A7D-805D-A024E12ABAF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8EB9CE1-62F8-4A7D-805D-A024E12ABAFA}"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8EB9CE1-62F8-4A7D-805D-A024E12ABAFA}" type="slidenum">
              <a:rPr lang="zh-CN" altLang="en-US" smtClean="0"/>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2016/2/16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C:\Users\Administrator\Desktop\&#20037;&#30707;&#35698;%20-%20&#12471;&#12540;&#12479;&#12392;&#12497;&#12474;&#12540;%20(&#23567;&#25552;&#29748;&amp;&#38050;&#29748;&#29256;).mp3" TargetMode="External"/><Relationship Id="rId6" Type="http://schemas.openxmlformats.org/officeDocument/2006/relationships/hyperlink" Target="http://www.zcool.com.cn/img.html?src=/g/30/43/1243698588245.jpg"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baike.baidu.com/view/85351.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image" Target="../media/image10.jpeg"/><Relationship Id="rId3" Type="http://schemas.openxmlformats.org/officeDocument/2006/relationships/image" Target="../media/image5.jpeg"/><Relationship Id="rId21" Type="http://schemas.openxmlformats.org/officeDocument/2006/relationships/image" Target="../media/image13.jpeg"/><Relationship Id="rId7" Type="http://schemas.openxmlformats.org/officeDocument/2006/relationships/slide" Target="slide5.xml"/><Relationship Id="rId12" Type="http://schemas.openxmlformats.org/officeDocument/2006/relationships/slide" Target="slide3.xml"/><Relationship Id="rId17"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slide" Target="slide12.xml"/><Relationship Id="rId20"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slide" Target="slide8.xml"/><Relationship Id="rId5" Type="http://schemas.openxmlformats.org/officeDocument/2006/relationships/image" Target="../media/image7.jpeg"/><Relationship Id="rId15" Type="http://schemas.openxmlformats.org/officeDocument/2006/relationships/slide" Target="slide10.xml"/><Relationship Id="rId23" Type="http://schemas.openxmlformats.org/officeDocument/2006/relationships/image" Target="../media/image15.jpeg"/><Relationship Id="rId10" Type="http://schemas.openxmlformats.org/officeDocument/2006/relationships/slide" Target="slide7.xml"/><Relationship Id="rId19"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0" y="0"/>
            <a:ext cx="9144050" cy="6858000"/>
            <a:chOff x="-25" y="0"/>
            <a:chExt cx="9144050" cy="6858000"/>
          </a:xfrm>
        </p:grpSpPr>
        <p:pic>
          <p:nvPicPr>
            <p:cNvPr id="4098" name="Picture 2" descr="http://image.tianjimedia.com/uploadImages/2013/256/Z30NC8IU5KAN.jpg"/>
            <p:cNvPicPr>
              <a:picLocks noChangeAspect="1" noChangeArrowheads="1"/>
            </p:cNvPicPr>
            <p:nvPr/>
          </p:nvPicPr>
          <p:blipFill>
            <a:blip r:embed="rId3" cstate="print"/>
            <a:srcRect/>
            <a:stretch>
              <a:fillRect/>
            </a:stretch>
          </p:blipFill>
          <p:spPr bwMode="auto">
            <a:xfrm>
              <a:off x="-25" y="1142984"/>
              <a:ext cx="9144025" cy="5715016"/>
            </a:xfrm>
            <a:prstGeom prst="rect">
              <a:avLst/>
            </a:prstGeom>
            <a:noFill/>
          </p:spPr>
        </p:pic>
        <p:pic>
          <p:nvPicPr>
            <p:cNvPr id="5" name="Picture 2" descr="http://image.tianjimedia.com/uploadImages/2013/256/Z30NC8IU5KAN.jpg"/>
            <p:cNvPicPr>
              <a:picLocks noChangeAspect="1" noChangeArrowheads="1"/>
            </p:cNvPicPr>
            <p:nvPr/>
          </p:nvPicPr>
          <p:blipFill>
            <a:blip r:embed="rId3" cstate="print"/>
            <a:srcRect b="66250"/>
            <a:stretch>
              <a:fillRect/>
            </a:stretch>
          </p:blipFill>
          <p:spPr bwMode="auto">
            <a:xfrm>
              <a:off x="0" y="0"/>
              <a:ext cx="9144025" cy="1142984"/>
            </a:xfrm>
            <a:prstGeom prst="rect">
              <a:avLst/>
            </a:prstGeom>
            <a:noFill/>
          </p:spPr>
        </p:pic>
      </p:grpSp>
      <p:pic>
        <p:nvPicPr>
          <p:cNvPr id="13316" name="Picture 4" descr="http://e.hiphotos.baidu.com/zhidao/pic/item/c9fcc3cec3fdfc032ef4d886d63f8794a4c2267b.jpg"/>
          <p:cNvPicPr>
            <a:picLocks noChangeAspect="1" noChangeArrowheads="1"/>
          </p:cNvPicPr>
          <p:nvPr/>
        </p:nvPicPr>
        <p:blipFill>
          <a:blip r:embed="rId4" cstate="print"/>
          <a:srcRect l="-688" t="1320" b="6949"/>
          <a:stretch>
            <a:fillRect/>
          </a:stretch>
        </p:blipFill>
        <p:spPr bwMode="auto">
          <a:xfrm>
            <a:off x="6549078" y="0"/>
            <a:ext cx="2594922" cy="2413978"/>
          </a:xfrm>
          <a:prstGeom prst="rect">
            <a:avLst/>
          </a:prstGeom>
          <a:ln>
            <a:noFill/>
          </a:ln>
          <a:effectLst>
            <a:softEdge rad="112500"/>
          </a:effectLst>
        </p:spPr>
      </p:pic>
      <p:sp>
        <p:nvSpPr>
          <p:cNvPr id="7" name="矩形 6"/>
          <p:cNvSpPr/>
          <p:nvPr/>
        </p:nvSpPr>
        <p:spPr>
          <a:xfrm>
            <a:off x="1214414" y="142852"/>
            <a:ext cx="7596952" cy="3231654"/>
          </a:xfrm>
          <a:prstGeom prst="rect">
            <a:avLst/>
          </a:prstGeom>
        </p:spPr>
        <p:txBody>
          <a:bodyPr wrap="none">
            <a:spAutoFit/>
          </a:bodyPr>
          <a:lstStyle/>
          <a:p>
            <a:pPr algn="ctr" latinLnBrk="1"/>
            <a:r>
              <a:rPr lang="zh-CN"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宫崎骏</a:t>
            </a:r>
            <a:endParaRPr lang="en-US" altLang="zh-CN"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latinLnBrk="1"/>
            <a:r>
              <a:rPr lang="zh-CN" alt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的</a:t>
            </a:r>
            <a:endParaRPr lang="en-US" altLang="zh-C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latinLnBrk="1"/>
            <a:r>
              <a:rPr lang="zh-CN"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十大动画电影作品</a:t>
            </a:r>
            <a:endParaRPr lang="zh-CN" alt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久石譲 - シータとパズー (小提琴&amp;钢琴版).mp3">
            <a:hlinkClick r:id="" action="ppaction://media"/>
          </p:cNvPr>
          <p:cNvPicPr>
            <a:picLocks noRot="1" noChangeAspect="1"/>
          </p:cNvPicPr>
          <p:nvPr>
            <a:audioFile r:link="rId1"/>
          </p:nvPr>
        </p:nvPicPr>
        <p:blipFill>
          <a:blip r:embed="rId5" cstate="print"/>
          <a:stretch>
            <a:fillRect/>
          </a:stretch>
        </p:blipFill>
        <p:spPr>
          <a:xfrm>
            <a:off x="0" y="-19072"/>
            <a:ext cx="304800" cy="304800"/>
          </a:xfrm>
          <a:prstGeom prst="rect">
            <a:avLst/>
          </a:prstGeom>
        </p:spPr>
      </p:pic>
      <p:pic>
        <p:nvPicPr>
          <p:cNvPr id="8" name="Picture 4" descr="喜庆节日图标矢量素材">
            <a:hlinkClick r:id="rId6" tooltip="点击放大图片"/>
          </p:cNvPr>
          <p:cNvPicPr>
            <a:picLocks noChangeAspect="1"/>
          </p:cNvPicPr>
          <p:nvPr/>
        </p:nvPicPr>
        <p:blipFill>
          <a:blip r:embed="rId7" cstate="print">
            <a:clrChange>
              <a:clrFrom>
                <a:srgbClr val="FFFFFF"/>
              </a:clrFrom>
              <a:clrTo>
                <a:srgbClr val="FFFFFF">
                  <a:alpha val="0"/>
                </a:srgbClr>
              </a:clrTo>
            </a:clrChange>
          </a:blip>
          <a:srcRect l="68005" t="48640" r="896" b="33696"/>
          <a:stretch>
            <a:fillRect/>
          </a:stretch>
        </p:blipFill>
        <p:spPr>
          <a:xfrm>
            <a:off x="6858016" y="6858000"/>
            <a:ext cx="1417969" cy="1285884"/>
          </a:xfrm>
          <a:prstGeom prst="rect">
            <a:avLst/>
          </a:prstGeom>
          <a:noFill/>
          <a:ln w="9525">
            <a:noFill/>
            <a:miter/>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316"/>
                                        </p:tgtEl>
                                        <p:attrNameLst>
                                          <p:attrName>style.visibility</p:attrName>
                                        </p:attrNameLst>
                                      </p:cBhvr>
                                      <p:to>
                                        <p:strVal val="visible"/>
                                      </p:to>
                                    </p:set>
                                    <p:animEffect transition="in" filter="dissolve">
                                      <p:cBhvr>
                                        <p:cTn id="16" dur="1000"/>
                                        <p:tgtEl>
                                          <p:spTgt spid="13316"/>
                                        </p:tgtEl>
                                      </p:cBhvr>
                                    </p:animEffec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0.00451 -0.14478 L -0.00451 -0.4778 " pathEditMode="relative" rAng="0" ptsTypes="AA">
                                      <p:cBhvr>
                                        <p:cTn id="20" dur="2000" fill="hold"/>
                                        <p:tgtEl>
                                          <p:spTgt spid="8"/>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7" showWhenStopped="0">
                <p:cTn id="21"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9144025" cy="6858000"/>
            <a:chOff x="0" y="0"/>
            <a:chExt cx="9144025" cy="6858000"/>
          </a:xfrm>
        </p:grpSpPr>
        <p:pic>
          <p:nvPicPr>
            <p:cNvPr id="8194" name="Picture 2" descr="http://img4.duitang.com/uploads/item/201301/24/20130124232100_Qky2J.jpeg"/>
            <p:cNvPicPr>
              <a:picLocks noChangeAspect="1" noChangeArrowheads="1"/>
            </p:cNvPicPr>
            <p:nvPr/>
          </p:nvPicPr>
          <p:blipFill>
            <a:blip r:embed="rId2" cstate="print"/>
            <a:srcRect/>
            <a:stretch>
              <a:fillRect/>
            </a:stretch>
          </p:blipFill>
          <p:spPr bwMode="auto">
            <a:xfrm>
              <a:off x="0" y="1142984"/>
              <a:ext cx="9144025" cy="5715016"/>
            </a:xfrm>
            <a:prstGeom prst="rect">
              <a:avLst/>
            </a:prstGeom>
            <a:noFill/>
          </p:spPr>
        </p:pic>
        <p:pic>
          <p:nvPicPr>
            <p:cNvPr id="10" name="Picture 2" descr="http://img4.duitang.com/uploads/item/201301/24/20130124232100_Qky2J.jpeg"/>
            <p:cNvPicPr>
              <a:picLocks noChangeAspect="1" noChangeArrowheads="1"/>
            </p:cNvPicPr>
            <p:nvPr/>
          </p:nvPicPr>
          <p:blipFill>
            <a:blip r:embed="rId2" cstate="print"/>
            <a:srcRect l="1563" b="65000"/>
            <a:stretch>
              <a:fillRect/>
            </a:stretch>
          </p:blipFill>
          <p:spPr bwMode="auto">
            <a:xfrm>
              <a:off x="0" y="0"/>
              <a:ext cx="9144000" cy="1142984"/>
            </a:xfrm>
            <a:prstGeom prst="rect">
              <a:avLst/>
            </a:prstGeom>
            <a:noFill/>
          </p:spPr>
        </p:pic>
      </p:grpSp>
      <p:sp>
        <p:nvSpPr>
          <p:cNvPr id="12" name="矩形 11"/>
          <p:cNvSpPr/>
          <p:nvPr/>
        </p:nvSpPr>
        <p:spPr>
          <a:xfrm>
            <a:off x="-32" y="0"/>
            <a:ext cx="6215074" cy="369332"/>
          </a:xfrm>
          <a:prstGeom prst="rect">
            <a:avLst/>
          </a:prstGeom>
        </p:spPr>
        <p:txBody>
          <a:bodyPr wrap="square">
            <a:spAutoFit/>
          </a:bodyPr>
          <a:lstStyle/>
          <a:p>
            <a:r>
              <a:rPr lang="en-US" altLang="zh-CN" u="sng" dirty="0" smtClean="0">
                <a:solidFill>
                  <a:srgbClr val="6600CC"/>
                </a:solidFill>
              </a:rPr>
              <a:t>《</a:t>
            </a:r>
            <a:r>
              <a:rPr lang="zh-CN" altLang="en-US" u="sng" dirty="0" smtClean="0">
                <a:solidFill>
                  <a:srgbClr val="6600CC"/>
                </a:solidFill>
              </a:rPr>
              <a:t>幽灵公主</a:t>
            </a:r>
            <a:r>
              <a:rPr lang="en-US" altLang="zh-CN" u="sng" dirty="0" smtClean="0">
                <a:solidFill>
                  <a:srgbClr val="6600CC"/>
                </a:solidFill>
              </a:rPr>
              <a:t>》</a:t>
            </a:r>
            <a:r>
              <a:rPr lang="zh-CN" altLang="en-US" u="sng" dirty="0" smtClean="0">
                <a:solidFill>
                  <a:srgbClr val="6600CC"/>
                </a:solidFill>
              </a:rPr>
              <a:t>是吉卜力工作室于</a:t>
            </a:r>
            <a:r>
              <a:rPr lang="en-US" altLang="zh-CN" u="sng" dirty="0" smtClean="0">
                <a:solidFill>
                  <a:srgbClr val="6600CC"/>
                </a:solidFill>
              </a:rPr>
              <a:t>1997</a:t>
            </a:r>
            <a:r>
              <a:rPr lang="zh-CN" altLang="en-US" u="sng" dirty="0" smtClean="0">
                <a:solidFill>
                  <a:srgbClr val="6600CC"/>
                </a:solidFill>
              </a:rPr>
              <a:t>年推出的一部动画电影。</a:t>
            </a:r>
            <a:endParaRPr lang="zh-CN" altLang="en-US" u="sng" dirty="0">
              <a:solidFill>
                <a:srgbClr val="6600CC"/>
              </a:solidFill>
            </a:endParaRPr>
          </a:p>
        </p:txBody>
      </p:sp>
      <p:pic>
        <p:nvPicPr>
          <p:cNvPr id="8196" name="Picture 4" descr="http://culture.people.com.cn/NMediaFile/2013/0922/MAIN201309221636000098279122924.jpg"/>
          <p:cNvPicPr>
            <a:picLocks noChangeAspect="1" noChangeArrowheads="1"/>
          </p:cNvPicPr>
          <p:nvPr/>
        </p:nvPicPr>
        <p:blipFill>
          <a:blip r:embed="rId3" cstate="print"/>
          <a:srcRect/>
          <a:stretch>
            <a:fillRect/>
          </a:stretch>
        </p:blipFill>
        <p:spPr bwMode="auto">
          <a:xfrm>
            <a:off x="5311403" y="1900263"/>
            <a:ext cx="3546877" cy="4814885"/>
          </a:xfrm>
          <a:prstGeom prst="rect">
            <a:avLst/>
          </a:prstGeom>
          <a:ln>
            <a:noFill/>
          </a:ln>
          <a:effectLst>
            <a:outerShdw blurRad="190500" algn="tl" rotWithShape="0">
              <a:srgbClr val="000000">
                <a:alpha val="70000"/>
              </a:srgbClr>
            </a:outerShdw>
          </a:effectLst>
        </p:spPr>
      </p:pic>
      <p:sp>
        <p:nvSpPr>
          <p:cNvPr id="14" name="矩形 13"/>
          <p:cNvSpPr/>
          <p:nvPr/>
        </p:nvSpPr>
        <p:spPr>
          <a:xfrm>
            <a:off x="71406" y="357166"/>
            <a:ext cx="2857520" cy="1754326"/>
          </a:xfrm>
          <a:prstGeom prst="rect">
            <a:avLst/>
          </a:prstGeom>
        </p:spPr>
        <p:txBody>
          <a:bodyPr wrap="square">
            <a:spAutoFit/>
          </a:bodyPr>
          <a:lstStyle/>
          <a:p>
            <a:r>
              <a:rPr lang="zh-CN" altLang="en-US" dirty="0" smtClean="0"/>
              <a:t>宫崎骏将“人”与“自然”视为永远不能互相妥协的两个极端，然而他对人类开发利用自然求得生存是持肯定态度的，但他强调的是人与自然的和谐相处。</a:t>
            </a:r>
            <a:endParaRPr lang="zh-CN" altLang="en-US" dirty="0"/>
          </a:p>
        </p:txBody>
      </p:sp>
      <p:sp>
        <p:nvSpPr>
          <p:cNvPr id="16" name="矩形 15"/>
          <p:cNvSpPr/>
          <p:nvPr/>
        </p:nvSpPr>
        <p:spPr>
          <a:xfrm>
            <a:off x="214282" y="2285992"/>
            <a:ext cx="2571768" cy="1477328"/>
          </a:xfrm>
          <a:prstGeom prst="rect">
            <a:avLst/>
          </a:prstGeom>
        </p:spPr>
        <p:txBody>
          <a:bodyPr wrap="square">
            <a:spAutoFit/>
          </a:bodyPr>
          <a:lstStyle/>
          <a:p>
            <a:r>
              <a:rPr lang="en-US" altLang="zh-CN" dirty="0" smtClean="0"/>
              <a:t>《</a:t>
            </a:r>
            <a:r>
              <a:rPr lang="zh-CN" altLang="en-US" dirty="0" smtClean="0"/>
              <a:t>幽灵公主</a:t>
            </a:r>
            <a:r>
              <a:rPr lang="en-US" altLang="zh-CN" dirty="0" smtClean="0"/>
              <a:t>》</a:t>
            </a:r>
            <a:r>
              <a:rPr lang="zh-CN" altLang="en-US" dirty="0" smtClean="0"/>
              <a:t>的背景设定在日本的</a:t>
            </a:r>
            <a:r>
              <a:rPr lang="zh-CN" altLang="en-US" dirty="0" smtClean="0">
                <a:hlinkClick r:id="rId4"/>
              </a:rPr>
              <a:t>室町时代</a:t>
            </a:r>
            <a:r>
              <a:rPr lang="zh-CN" altLang="en-US" dirty="0" smtClean="0"/>
              <a:t>，这是中古时代进入近代的一段转变期，征夷大将军的权势大幅的衰弱。</a:t>
            </a:r>
            <a:endParaRPr lang="zh-CN" altLang="en-US" dirty="0"/>
          </a:p>
        </p:txBody>
      </p:sp>
      <p:sp>
        <p:nvSpPr>
          <p:cNvPr id="19" name="爆炸形 2 18"/>
          <p:cNvSpPr/>
          <p:nvPr/>
        </p:nvSpPr>
        <p:spPr>
          <a:xfrm>
            <a:off x="4572000" y="-285776"/>
            <a:ext cx="5888865" cy="2383379"/>
          </a:xfrm>
          <a:prstGeom prst="irregularSeal2">
            <a:avLst/>
          </a:prstGeom>
          <a:gradFill>
            <a:gsLst>
              <a:gs pos="0">
                <a:srgbClr val="03D4A8"/>
              </a:gs>
              <a:gs pos="25000">
                <a:srgbClr val="21D6E0"/>
              </a:gs>
              <a:gs pos="75000">
                <a:srgbClr val="0087E6"/>
              </a:gs>
              <a:gs pos="100000">
                <a:srgbClr val="005CBF"/>
              </a:gs>
            </a:gsLst>
            <a:lin ang="5400000" scaled="0"/>
          </a:gradFill>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CN" altLang="en-US" sz="4400" b="1" spc="150" dirty="0" smtClean="0">
                <a:ln w="11430"/>
                <a:solidFill>
                  <a:srgbClr val="F8F8F8"/>
                </a:solidFill>
                <a:effectLst>
                  <a:outerShdw blurRad="25400" algn="tl" rotWithShape="0">
                    <a:srgbClr val="000000">
                      <a:alpha val="43000"/>
                    </a:srgbClr>
                  </a:outerShdw>
                </a:effectLst>
                <a:latin typeface="楷体" pitchFamily="49" charset="-122"/>
                <a:ea typeface="楷体" pitchFamily="49" charset="-122"/>
              </a:rPr>
              <a:t>幽灵公主</a:t>
            </a:r>
            <a:endParaRPr lang="zh-CN" altLang="en-US" sz="4400" b="1" spc="150" dirty="0">
              <a:ln w="11430"/>
              <a:solidFill>
                <a:srgbClr val="F8F8F8"/>
              </a:solidFill>
              <a:effectLst>
                <a:outerShdw blurRad="25400" algn="tl" rotWithShape="0">
                  <a:srgbClr val="000000">
                    <a:alpha val="43000"/>
                  </a:srgbClr>
                </a:outerShdw>
              </a:effectLst>
              <a:latin typeface="楷体" pitchFamily="49" charset="-122"/>
              <a:ea typeface="楷体" pitchFamily="49" charset="-122"/>
            </a:endParaRPr>
          </a:p>
        </p:txBody>
      </p:sp>
      <p:cxnSp>
        <p:nvCxnSpPr>
          <p:cNvPr id="22" name="肘形连接符 21"/>
          <p:cNvCxnSpPr/>
          <p:nvPr/>
        </p:nvCxnSpPr>
        <p:spPr>
          <a:xfrm rot="16200000" flipH="1">
            <a:off x="-178627" y="607199"/>
            <a:ext cx="3357586" cy="2857520"/>
          </a:xfrm>
          <a:prstGeom prst="bentConnector3">
            <a:avLst>
              <a:gd name="adj1" fmla="val 54065"/>
            </a:avLst>
          </a:prstGeom>
          <a:ln w="31750" cmpd="sng">
            <a:solidFill>
              <a:srgbClr val="00FFFF"/>
            </a:solidFill>
            <a:prstDash val="sysDash"/>
            <a:round/>
            <a:tailEnd type="arrow"/>
          </a:ln>
        </p:spPr>
        <p:style>
          <a:lnRef idx="2">
            <a:schemeClr val="accent5"/>
          </a:lnRef>
          <a:fillRef idx="0">
            <a:schemeClr val="accent5"/>
          </a:fillRef>
          <a:effectRef idx="1">
            <a:schemeClr val="accent5"/>
          </a:effectRef>
          <a:fontRef idx="minor">
            <a:schemeClr val="tx1"/>
          </a:fontRef>
        </p:style>
      </p:cxnSp>
      <p:cxnSp>
        <p:nvCxnSpPr>
          <p:cNvPr id="24" name="直接箭头连接符 23"/>
          <p:cNvCxnSpPr/>
          <p:nvPr/>
        </p:nvCxnSpPr>
        <p:spPr>
          <a:xfrm rot="5400000">
            <a:off x="1929588" y="3499644"/>
            <a:ext cx="6429420" cy="1588"/>
          </a:xfrm>
          <a:prstGeom prst="straightConnector1">
            <a:avLst/>
          </a:prstGeom>
          <a:ln w="50800" cap="sq" cmpd="dbl">
            <a:gradFill>
              <a:gsLst>
                <a:gs pos="0">
                  <a:srgbClr val="03D4A8"/>
                </a:gs>
                <a:gs pos="25000">
                  <a:srgbClr val="21D6E0"/>
                </a:gs>
                <a:gs pos="75000">
                  <a:srgbClr val="0087E6"/>
                </a:gs>
                <a:gs pos="100000">
                  <a:srgbClr val="005CBF"/>
                </a:gs>
              </a:gsLst>
              <a:lin ang="5400000" scaled="0"/>
            </a:gradFill>
            <a:prstDash val="lgDashDotDot"/>
            <a:headEnd type="stealth"/>
            <a:tailEnd type="stealth"/>
          </a:ln>
        </p:spPr>
        <p:style>
          <a:lnRef idx="3">
            <a:schemeClr val="accent5"/>
          </a:lnRef>
          <a:fillRef idx="0">
            <a:schemeClr val="accent5"/>
          </a:fillRef>
          <a:effectRef idx="2">
            <a:schemeClr val="accent5"/>
          </a:effectRef>
          <a:fontRef idx="minor">
            <a:schemeClr val="tx1"/>
          </a:fontRef>
        </p:style>
      </p:cxnSp>
      <p:sp>
        <p:nvSpPr>
          <p:cNvPr id="36" name="矩形 35"/>
          <p:cNvSpPr/>
          <p:nvPr/>
        </p:nvSpPr>
        <p:spPr>
          <a:xfrm>
            <a:off x="3000364" y="307185"/>
            <a:ext cx="2214578" cy="3693319"/>
          </a:xfrm>
          <a:prstGeom prst="rect">
            <a:avLst/>
          </a:prstGeom>
        </p:spPr>
        <p:txBody>
          <a:bodyPr wrap="square">
            <a:spAutoFit/>
          </a:bodyPr>
          <a:lstStyle/>
          <a:p>
            <a:r>
              <a:rPr lang="en-US" altLang="zh-CN" dirty="0" smtClean="0"/>
              <a:t>《</a:t>
            </a:r>
            <a:r>
              <a:rPr lang="zh-CN" altLang="en-US" dirty="0" smtClean="0"/>
              <a:t>幽灵公主</a:t>
            </a:r>
            <a:r>
              <a:rPr lang="en-US" altLang="zh-CN" dirty="0" smtClean="0"/>
              <a:t>》</a:t>
            </a:r>
            <a:r>
              <a:rPr lang="zh-CN" altLang="en-US" dirty="0" smtClean="0"/>
              <a:t>传承自宫崎骏长久以来关于人与自然之间的深邃思考。影片不拘泥于人类对环境的破坏，而是从人与自然之间无从化解的天然矛盾出发，通过人类自身的生存角度，探寻人类与自然是否能够真正实现和谐共存这一终极命题。</a:t>
            </a:r>
            <a:endParaRPr lang="zh-CN" altLang="en-US" dirty="0"/>
          </a:p>
        </p:txBody>
      </p:sp>
      <p:pic>
        <p:nvPicPr>
          <p:cNvPr id="5122" name="Picture 2" descr="http://c.hiphotos.baidu.com/zhidao/pic/item/4b90f603738da977a3c0d975b351f8198718e385.jpg"/>
          <p:cNvPicPr>
            <a:picLocks noChangeAspect="1" noChangeArrowheads="1"/>
          </p:cNvPicPr>
          <p:nvPr/>
        </p:nvPicPr>
        <p:blipFill>
          <a:blip r:embed="rId5" cstate="print"/>
          <a:srcRect/>
          <a:stretch>
            <a:fillRect/>
          </a:stretch>
        </p:blipFill>
        <p:spPr bwMode="auto">
          <a:xfrm>
            <a:off x="214281" y="4000504"/>
            <a:ext cx="4343429"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1"/>
                                          </p:val>
                                        </p:tav>
                                        <p:tav tm="100000">
                                          <p:val>
                                            <p:strVal val="#ppt_x"/>
                                          </p:val>
                                        </p:tav>
                                      </p:tavLst>
                                    </p:anim>
                                    <p:anim calcmode="lin" valueType="num">
                                      <p:cBhvr>
                                        <p:cTn id="9"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196"/>
                                        </p:tgtEl>
                                        <p:attrNameLst>
                                          <p:attrName>style.visibility</p:attrName>
                                        </p:attrNameLst>
                                      </p:cBhvr>
                                      <p:to>
                                        <p:strVal val="visible"/>
                                      </p:to>
                                    </p:set>
                                    <p:anim calcmode="lin" valueType="num">
                                      <p:cBhvr>
                                        <p:cTn id="14" dur="1000" fill="hold"/>
                                        <p:tgtEl>
                                          <p:spTgt spid="8196"/>
                                        </p:tgtEl>
                                        <p:attrNameLst>
                                          <p:attrName>ppt_w</p:attrName>
                                        </p:attrNameLst>
                                      </p:cBhvr>
                                      <p:tavLst>
                                        <p:tav tm="0">
                                          <p:val>
                                            <p:strVal val="#ppt_w*0.70"/>
                                          </p:val>
                                        </p:tav>
                                        <p:tav tm="100000">
                                          <p:val>
                                            <p:strVal val="#ppt_w"/>
                                          </p:val>
                                        </p:tav>
                                      </p:tavLst>
                                    </p:anim>
                                    <p:anim calcmode="lin" valueType="num">
                                      <p:cBhvr>
                                        <p:cTn id="15" dur="1000" fill="hold"/>
                                        <p:tgtEl>
                                          <p:spTgt spid="8196"/>
                                        </p:tgtEl>
                                        <p:attrNameLst>
                                          <p:attrName>ppt_h</p:attrName>
                                        </p:attrNameLst>
                                      </p:cBhvr>
                                      <p:tavLst>
                                        <p:tav tm="0">
                                          <p:val>
                                            <p:strVal val="#ppt_h"/>
                                          </p:val>
                                        </p:tav>
                                        <p:tav tm="100000">
                                          <p:val>
                                            <p:strVal val="#ppt_h"/>
                                          </p:val>
                                        </p:tav>
                                      </p:tavLst>
                                    </p:anim>
                                    <p:animEffect transition="in" filter="fade">
                                      <p:cBhvr>
                                        <p:cTn id="16" dur="1000"/>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1000"/>
                                        <p:tgtEl>
                                          <p:spTgt spid="14"/>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ppt_w</p:attrName>
                                        </p:attrNameLst>
                                      </p:cBhvr>
                                      <p:tavLst>
                                        <p:tav tm="0" fmla="#ppt_w*sin(2.5*pi*$)">
                                          <p:val>
                                            <p:fltVal val="0"/>
                                          </p:val>
                                        </p:tav>
                                        <p:tav tm="100000">
                                          <p:val>
                                            <p:fltVal val="1"/>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slide(fromTop)">
                                      <p:cBhvr>
                                        <p:cTn id="44" dur="500"/>
                                        <p:tgtEl>
                                          <p:spTgt spid="36"/>
                                        </p:tgtEl>
                                      </p:cBhvr>
                                    </p:animEffect>
                                  </p:childTnLst>
                                </p:cTn>
                              </p:par>
                              <p:par>
                                <p:cTn id="45" presetID="12" presetClass="entr" presetSubtype="1"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slide(fromTop)">
                                      <p:cBhvr>
                                        <p:cTn id="47" dur="13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122"/>
                                        </p:tgtEl>
                                        <p:attrNameLst>
                                          <p:attrName>style.visibility</p:attrName>
                                        </p:attrNameLst>
                                      </p:cBhvr>
                                      <p:to>
                                        <p:strVal val="visible"/>
                                      </p:to>
                                    </p:set>
                                    <p:animEffect transition="in" filter="circle(in)">
                                      <p:cBhvr>
                                        <p:cTn id="5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9"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imgsrc.baidu.com/forum/w%3D580/sign=14b9f74388d4b31cf03c94b3b7d6276f/42beddf9d72a60597b790d1a2b34349b023bbaf2.jpg"/>
          <p:cNvPicPr>
            <a:picLocks noChangeAspect="1" noChangeArrowheads="1"/>
          </p:cNvPicPr>
          <p:nvPr/>
        </p:nvPicPr>
        <p:blipFill>
          <a:blip r:embed="rId2" cstate="print"/>
          <a:srcRect t="10000"/>
          <a:stretch>
            <a:fillRect/>
          </a:stretch>
        </p:blipFill>
        <p:spPr bwMode="auto">
          <a:xfrm>
            <a:off x="285720" y="1357298"/>
            <a:ext cx="4074582" cy="5500702"/>
          </a:xfrm>
          <a:prstGeom prst="rect">
            <a:avLst/>
          </a:prstGeom>
          <a:ln>
            <a:noFill/>
          </a:ln>
          <a:effectLst>
            <a:softEdge rad="112500"/>
          </a:effectLst>
        </p:spPr>
      </p:pic>
      <p:sp>
        <p:nvSpPr>
          <p:cNvPr id="7170" name="AutoShape 2" descr="http://p3.gexing.com/qqpifu/20121110/1947/509e3ecb3a01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172" name="AutoShape 4" descr="http://p3.gexing.com/qqpifu/20121110/1947/509e3ecb3a01a_6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174" name="AutoShape 6" descr="http://p3.gexing.com/shaitu/20130122/2222/50fea094b62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176" name="AutoShape 8" descr="http://p3.gexing.com/shaitu/20130122/2222/50fea094b62a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 name="矩形 8"/>
          <p:cNvSpPr/>
          <p:nvPr/>
        </p:nvSpPr>
        <p:spPr>
          <a:xfrm>
            <a:off x="5143504" y="0"/>
            <a:ext cx="2993128" cy="923330"/>
          </a:xfrm>
          <a:prstGeom prst="rect">
            <a:avLst/>
          </a:prstGeom>
          <a:noFill/>
        </p:spPr>
        <p:txBody>
          <a:bodyPr wrap="none" lIns="91440" tIns="45720" rIns="91440" bIns="45720">
            <a:spAutoFit/>
          </a:bodyPr>
          <a:lstStyle/>
          <a:p>
            <a:pPr algn="ctr"/>
            <a:r>
              <a:rPr lang="zh-CN" alt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仿宋" pitchFamily="49" charset="-122"/>
                <a:ea typeface="仿宋" pitchFamily="49" charset="-122"/>
              </a:rPr>
              <a:t>千与千寻</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仿宋" pitchFamily="49" charset="-122"/>
              <a:ea typeface="仿宋" pitchFamily="49" charset="-122"/>
            </a:endParaRPr>
          </a:p>
        </p:txBody>
      </p:sp>
      <p:pic>
        <p:nvPicPr>
          <p:cNvPr id="7178" name="Picture 10" descr="http://img4.duitang.com/uploads/item/201208/29/20120829105844_WxQmJ.png"/>
          <p:cNvPicPr>
            <a:picLocks noChangeAspect="1" noChangeArrowheads="1"/>
          </p:cNvPicPr>
          <p:nvPr/>
        </p:nvPicPr>
        <p:blipFill>
          <a:blip r:embed="rId3" cstate="print"/>
          <a:srcRect/>
          <a:stretch>
            <a:fillRect/>
          </a:stretch>
        </p:blipFill>
        <p:spPr bwMode="auto">
          <a:xfrm>
            <a:off x="5600700" y="3762375"/>
            <a:ext cx="3543300" cy="3095625"/>
          </a:xfrm>
          <a:prstGeom prst="rect">
            <a:avLst/>
          </a:prstGeom>
          <a:noFill/>
        </p:spPr>
      </p:pic>
      <p:sp>
        <p:nvSpPr>
          <p:cNvPr id="11" name="矩形 10"/>
          <p:cNvSpPr/>
          <p:nvPr/>
        </p:nvSpPr>
        <p:spPr>
          <a:xfrm>
            <a:off x="428628" y="237160"/>
            <a:ext cx="3500430"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dirty="0" smtClean="0"/>
              <a:t>《</a:t>
            </a:r>
            <a:r>
              <a:rPr lang="zh-CN" altLang="en-US" dirty="0" smtClean="0"/>
              <a:t>千与千寻</a:t>
            </a:r>
            <a:r>
              <a:rPr lang="en-US" altLang="zh-CN" dirty="0" smtClean="0"/>
              <a:t>》</a:t>
            </a:r>
            <a:r>
              <a:rPr lang="zh-CN" altLang="en-US" dirty="0" smtClean="0"/>
              <a:t>是宫崎骏执导、编剧，吉卜力工作室制作的动画电影，影片于</a:t>
            </a:r>
            <a:r>
              <a:rPr lang="en-US" altLang="zh-CN" dirty="0" smtClean="0"/>
              <a:t>2001</a:t>
            </a:r>
            <a:r>
              <a:rPr lang="zh-CN" altLang="en-US" dirty="0" smtClean="0"/>
              <a:t>年</a:t>
            </a:r>
            <a:r>
              <a:rPr lang="en-US" altLang="zh-CN" dirty="0" smtClean="0"/>
              <a:t>7</a:t>
            </a:r>
            <a:r>
              <a:rPr lang="zh-CN" altLang="en-US" dirty="0" smtClean="0"/>
              <a:t>月</a:t>
            </a:r>
            <a:r>
              <a:rPr lang="en-US" altLang="zh-CN" dirty="0" smtClean="0"/>
              <a:t>20</a:t>
            </a:r>
            <a:r>
              <a:rPr lang="zh-CN" altLang="en-US" dirty="0" smtClean="0"/>
              <a:t>日在日本正式上映，讲述了少女千寻意外来到神灵异世界后发生的故事</a:t>
            </a:r>
            <a:endParaRPr lang="zh-CN" altLang="en-US" dirty="0"/>
          </a:p>
        </p:txBody>
      </p:sp>
      <p:sp>
        <p:nvSpPr>
          <p:cNvPr id="14" name="矩形 13"/>
          <p:cNvSpPr/>
          <p:nvPr/>
        </p:nvSpPr>
        <p:spPr>
          <a:xfrm>
            <a:off x="5072066" y="1000108"/>
            <a:ext cx="392909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smtClean="0"/>
              <a:t>《</a:t>
            </a:r>
            <a:r>
              <a:rPr lang="zh-CN" altLang="en-US" dirty="0" smtClean="0"/>
              <a:t>千与千寻</a:t>
            </a:r>
            <a:r>
              <a:rPr lang="en-US" altLang="zh-CN" dirty="0" smtClean="0"/>
              <a:t>》</a:t>
            </a:r>
            <a:r>
              <a:rPr lang="zh-CN" altLang="en-US" dirty="0" smtClean="0"/>
              <a:t>传达出作者对于社会生活和关系的这样一种认知：生命力的发掘来源于与社会的沟通，互助和关爱是打破孤独、寻回自我的钥匙。</a:t>
            </a:r>
            <a:endParaRPr lang="zh-CN" altLang="en-US" dirty="0"/>
          </a:p>
        </p:txBody>
      </p:sp>
      <p:pic>
        <p:nvPicPr>
          <p:cNvPr id="7182" name="Picture 14" descr="http://img4q.duitang.com/uploads/item/201503/11/20150311145113_vvvTZ.thumb.700_0.jpeg"/>
          <p:cNvPicPr>
            <a:picLocks noChangeAspect="1" noChangeArrowheads="1"/>
          </p:cNvPicPr>
          <p:nvPr/>
        </p:nvPicPr>
        <p:blipFill>
          <a:blip r:embed="rId4" cstate="print"/>
          <a:srcRect/>
          <a:stretch>
            <a:fillRect/>
          </a:stretch>
        </p:blipFill>
        <p:spPr bwMode="auto">
          <a:xfrm>
            <a:off x="428596" y="1928802"/>
            <a:ext cx="3330426" cy="4714932"/>
          </a:xfrm>
          <a:prstGeom prst="rect">
            <a:avLst/>
          </a:prstGeom>
          <a:noFill/>
          <a:ln w="28575">
            <a:solidFill>
              <a:schemeClr val="tx1"/>
            </a:solidFill>
            <a:prstDash val="sysDash"/>
          </a:ln>
        </p:spPr>
      </p:pic>
      <p:sp>
        <p:nvSpPr>
          <p:cNvPr id="16" name="矩形 15"/>
          <p:cNvSpPr/>
          <p:nvPr/>
        </p:nvSpPr>
        <p:spPr>
          <a:xfrm>
            <a:off x="4714876" y="4857760"/>
            <a:ext cx="2500330"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dirty="0" smtClean="0"/>
              <a:t>本片荣获</a:t>
            </a:r>
            <a:r>
              <a:rPr lang="en-US" altLang="zh-CN" dirty="0" smtClean="0"/>
              <a:t>2003</a:t>
            </a:r>
            <a:r>
              <a:rPr lang="zh-CN" altLang="en-US" dirty="0" smtClean="0"/>
              <a:t>年奥斯卡最佳长篇动画，同时也是历史上第一部至今也是唯一一部以电影身份获得欧洲三大电影节柏林金熊的动画作品</a:t>
            </a:r>
            <a:endParaRPr lang="zh-CN" altLang="en-US" dirty="0"/>
          </a:p>
        </p:txBody>
      </p:sp>
      <p:pic>
        <p:nvPicPr>
          <p:cNvPr id="17" name="Picture 10" descr="http://imgsrc.baidu.com/forum/pic/item/8326cffc1e178a82bdd2b40df603738da877e8b5.jpg"/>
          <p:cNvPicPr>
            <a:picLocks noChangeAspect="1" noChangeArrowheads="1" noCrop="1"/>
          </p:cNvPicPr>
          <p:nvPr/>
        </p:nvPicPr>
        <p:blipFill>
          <a:blip r:embed="rId5" cstate="print"/>
          <a:srcRect/>
          <a:stretch>
            <a:fillRect/>
          </a:stretch>
        </p:blipFill>
        <p:spPr bwMode="auto">
          <a:xfrm>
            <a:off x="2214546" y="1357298"/>
            <a:ext cx="6786578" cy="5089934"/>
          </a:xfrm>
          <a:prstGeom prst="rect">
            <a:avLst/>
          </a:prstGeom>
          <a:noFill/>
        </p:spPr>
      </p:pic>
      <p:pic>
        <p:nvPicPr>
          <p:cNvPr id="15" name="Picture 10" descr="http://imgsrc.baidu.com/forum/pic/item/8326cffc1e178a82bdd2b40df603738da877e8b5.jpg"/>
          <p:cNvPicPr>
            <a:picLocks noChangeAspect="1" noChangeArrowheads="1" noCrop="1"/>
          </p:cNvPicPr>
          <p:nvPr/>
        </p:nvPicPr>
        <p:blipFill>
          <a:blip r:embed="rId5" cstate="print"/>
          <a:srcRect/>
          <a:stretch>
            <a:fillRect/>
          </a:stretch>
        </p:blipFill>
        <p:spPr bwMode="auto">
          <a:xfrm>
            <a:off x="2643174" y="3679034"/>
            <a:ext cx="3429024" cy="2571768"/>
          </a:xfrm>
          <a:prstGeom prst="rect">
            <a:avLst/>
          </a:prstGeom>
          <a:noFill/>
        </p:spPr>
      </p:pic>
      <p:pic>
        <p:nvPicPr>
          <p:cNvPr id="3074" name="Picture 2" descr="http://img4.duitang.com/uploads/blog/201406/02/20140602123402_Bmxwe.thumb.600_0.jpeg"/>
          <p:cNvPicPr>
            <a:picLocks noChangeAspect="1" noChangeArrowheads="1"/>
          </p:cNvPicPr>
          <p:nvPr/>
        </p:nvPicPr>
        <p:blipFill>
          <a:blip r:embed="rId6" cstate="print"/>
          <a:srcRect/>
          <a:stretch>
            <a:fillRect/>
          </a:stretch>
        </p:blipFill>
        <p:spPr bwMode="auto">
          <a:xfrm>
            <a:off x="4214810" y="2428868"/>
            <a:ext cx="2928958" cy="2196719"/>
          </a:xfrm>
          <a:prstGeom prst="rect">
            <a:avLst/>
          </a:prstGeom>
          <a:noFill/>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36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1000"/>
                                        <p:tgtEl>
                                          <p:spTgt spid="3074"/>
                                        </p:tgtEl>
                                      </p:cBhvr>
                                    </p:animEffect>
                                    <p:anim calcmode="lin" valueType="num">
                                      <p:cBhvr>
                                        <p:cTn id="28" dur="1000" fill="hold"/>
                                        <p:tgtEl>
                                          <p:spTgt spid="3074"/>
                                        </p:tgtEl>
                                        <p:attrNameLst>
                                          <p:attrName>ppt_x</p:attrName>
                                        </p:attrNameLst>
                                      </p:cBhvr>
                                      <p:tavLst>
                                        <p:tav tm="0">
                                          <p:val>
                                            <p:strVal val="#ppt_x"/>
                                          </p:val>
                                        </p:tav>
                                        <p:tav tm="100000">
                                          <p:val>
                                            <p:strVal val="#ppt_x"/>
                                          </p:val>
                                        </p:tav>
                                      </p:tavLst>
                                    </p:anim>
                                    <p:anim calcmode="lin" valueType="num">
                                      <p:cBhvr>
                                        <p:cTn id="2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1000" fill="hold"/>
                                        <p:tgtEl>
                                          <p:spTgt spid="7182"/>
                                        </p:tgtEl>
                                        <p:attrNameLst>
                                          <p:attrName>ppt_x</p:attrName>
                                        </p:attrNameLst>
                                      </p:cBhvr>
                                      <p:tavLst>
                                        <p:tav tm="0">
                                          <p:val>
                                            <p:strVal val="#ppt_x-.2"/>
                                          </p:val>
                                        </p:tav>
                                        <p:tav tm="100000">
                                          <p:val>
                                            <p:strVal val="#ppt_x"/>
                                          </p:val>
                                        </p:tav>
                                      </p:tavLst>
                                    </p:anim>
                                    <p:anim calcmode="lin" valueType="num">
                                      <p:cBhvr>
                                        <p:cTn id="40" dur="1000" fill="hold"/>
                                        <p:tgtEl>
                                          <p:spTgt spid="7182"/>
                                        </p:tgtEl>
                                        <p:attrNameLst>
                                          <p:attrName>ppt_y</p:attrName>
                                        </p:attrNameLst>
                                      </p:cBhvr>
                                      <p:tavLst>
                                        <p:tav tm="0">
                                          <p:val>
                                            <p:strVal val="#ppt_y"/>
                                          </p:val>
                                        </p:tav>
                                        <p:tav tm="100000">
                                          <p:val>
                                            <p:strVal val="#ppt_y"/>
                                          </p:val>
                                        </p:tav>
                                      </p:tavLst>
                                    </p:anim>
                                    <p:animEffect transition="in" filter="wipe(right)" prLst="gradientSize: 0.1">
                                      <p:cBhvr>
                                        <p:cTn id="41" dur="10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哈尔的移动城堡"/>
          <p:cNvPicPr>
            <a:picLocks noChangeAspect="1" noChangeArrowheads="1"/>
          </p:cNvPicPr>
          <p:nvPr/>
        </p:nvPicPr>
        <p:blipFill>
          <a:blip r:embed="rId2" cstate="print"/>
          <a:srcRect/>
          <a:stretch>
            <a:fillRect/>
          </a:stretch>
        </p:blipFill>
        <p:spPr bwMode="auto">
          <a:xfrm>
            <a:off x="5357818" y="3088045"/>
            <a:ext cx="3786182" cy="3769956"/>
          </a:xfrm>
          <a:prstGeom prst="rect">
            <a:avLst/>
          </a:prstGeom>
          <a:noFill/>
        </p:spPr>
      </p:pic>
      <p:pic>
        <p:nvPicPr>
          <p:cNvPr id="1026" name="Picture 2" descr="http://img4.duitang.com/uploads/item/201412/07/20141207201605_tjVGZ.thumb.700_0.jpeg"/>
          <p:cNvPicPr>
            <a:picLocks noChangeAspect="1" noChangeArrowheads="1"/>
          </p:cNvPicPr>
          <p:nvPr/>
        </p:nvPicPr>
        <p:blipFill>
          <a:blip r:embed="rId3" cstate="print"/>
          <a:srcRect b="9926"/>
          <a:stretch>
            <a:fillRect/>
          </a:stretch>
        </p:blipFill>
        <p:spPr bwMode="auto">
          <a:xfrm>
            <a:off x="0" y="4572008"/>
            <a:ext cx="2177120" cy="2285991"/>
          </a:xfrm>
          <a:prstGeom prst="rect">
            <a:avLst/>
          </a:prstGeom>
          <a:noFill/>
        </p:spPr>
      </p:pic>
      <p:sp>
        <p:nvSpPr>
          <p:cNvPr id="2" name="标题 1"/>
          <p:cNvSpPr>
            <a:spLocks noGrp="1"/>
          </p:cNvSpPr>
          <p:nvPr>
            <p:ph type="ctrTitle"/>
          </p:nvPr>
        </p:nvSpPr>
        <p:spPr>
          <a:xfrm>
            <a:off x="2428860" y="0"/>
            <a:ext cx="4714908" cy="785842"/>
          </a:xfrm>
          <a:ln>
            <a:noFill/>
          </a:ln>
        </p:spPr>
        <p:txBody>
          <a:bodyPr>
            <a:noAutofit/>
          </a:bodyPr>
          <a:lstStyle/>
          <a:p>
            <a:r>
              <a:rPr lang="zh-CN" alt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rPr>
              <a:t>哈尔的移动城堡</a:t>
            </a:r>
            <a:endParaRPr lang="zh-CN" altLang="en-US" sz="4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矩形 4"/>
          <p:cNvSpPr/>
          <p:nvPr/>
        </p:nvSpPr>
        <p:spPr>
          <a:xfrm>
            <a:off x="0" y="3071810"/>
            <a:ext cx="2786050" cy="2031325"/>
          </a:xfrm>
          <a:prstGeom prst="rect">
            <a:avLst/>
          </a:prstGeom>
          <a:ln w="50800" cmpd="dbl">
            <a:gradFill>
              <a:gsLst>
                <a:gs pos="0">
                  <a:srgbClr val="FF3399"/>
                </a:gs>
                <a:gs pos="25000">
                  <a:srgbClr val="FF6633"/>
                </a:gs>
                <a:gs pos="50000">
                  <a:srgbClr val="FFFF00"/>
                </a:gs>
                <a:gs pos="75000">
                  <a:srgbClr val="01A78F"/>
                </a:gs>
                <a:gs pos="100000">
                  <a:srgbClr val="3366FF"/>
                </a:gs>
              </a:gsLst>
              <a:lin ang="5400000" scaled="0"/>
            </a:gradFill>
            <a:prstDash val="solid"/>
          </a:ln>
        </p:spPr>
        <p:txBody>
          <a:bodyPr wrap="square">
            <a:spAutoFit/>
          </a:bodyPr>
          <a:lstStyle/>
          <a:p>
            <a:r>
              <a:rPr lang="en-US" altLang="zh-CN" dirty="0" smtClean="0"/>
              <a:t>《</a:t>
            </a:r>
            <a:r>
              <a:rPr lang="zh-CN" altLang="en-US" dirty="0" smtClean="0"/>
              <a:t>哈尔的移动城堡</a:t>
            </a:r>
            <a:r>
              <a:rPr lang="en-US" altLang="zh-CN" dirty="0" smtClean="0"/>
              <a:t>》</a:t>
            </a:r>
            <a:r>
              <a:rPr lang="zh-CN" altLang="en-US" dirty="0" smtClean="0"/>
              <a:t>以战争前夜为背景，描述住在小镇的三姐妹，其中的大姐苏菲是位制作帽子的专家，但她却因此得罪了女巫，从</a:t>
            </a:r>
            <a:r>
              <a:rPr lang="en-US" altLang="zh-CN" dirty="0" smtClean="0"/>
              <a:t>18</a:t>
            </a:r>
            <a:r>
              <a:rPr lang="zh-CN" altLang="en-US" dirty="0" smtClean="0"/>
              <a:t>岁的美少女变成了</a:t>
            </a:r>
            <a:r>
              <a:rPr lang="en-US" altLang="zh-CN" dirty="0" smtClean="0"/>
              <a:t>90</a:t>
            </a:r>
            <a:r>
              <a:rPr lang="zh-CN" altLang="en-US" dirty="0" smtClean="0"/>
              <a:t>岁的老太婆。</a:t>
            </a:r>
            <a:endParaRPr lang="zh-CN" altLang="en-US" dirty="0"/>
          </a:p>
        </p:txBody>
      </p:sp>
      <p:sp>
        <p:nvSpPr>
          <p:cNvPr id="6" name="矩形 5"/>
          <p:cNvSpPr/>
          <p:nvPr/>
        </p:nvSpPr>
        <p:spPr>
          <a:xfrm>
            <a:off x="71438" y="1142984"/>
            <a:ext cx="2786050" cy="1477328"/>
          </a:xfrm>
          <a:prstGeom prst="rect">
            <a:avLst/>
          </a:prstGeom>
          <a:ln w="31750" cmpd="thickThin">
            <a:solidFill>
              <a:srgbClr val="7030A0"/>
            </a:solidFill>
            <a:prstDash val="sysDot"/>
          </a:ln>
        </p:spPr>
        <p:txBody>
          <a:bodyPr wrap="square">
            <a:spAutoFit/>
          </a:bodyPr>
          <a:lstStyle/>
          <a:p>
            <a:r>
              <a:rPr lang="en-US" altLang="zh-CN" dirty="0" smtClean="0"/>
              <a:t>《</a:t>
            </a:r>
            <a:r>
              <a:rPr lang="zh-CN" altLang="en-US" dirty="0" smtClean="0"/>
              <a:t>哈尔的移动城堡</a:t>
            </a:r>
            <a:r>
              <a:rPr lang="en-US" altLang="zh-CN" dirty="0" smtClean="0"/>
              <a:t>》</a:t>
            </a:r>
            <a:r>
              <a:rPr lang="zh-CN" altLang="en-US" dirty="0" smtClean="0"/>
              <a:t>延续了宫崎骏以往的风格，将动画上升到人文高度。影片以童趣的形式，寄托着人类的梦想和怀旧的情怀。</a:t>
            </a:r>
            <a:endParaRPr lang="zh-CN" altLang="en-US" dirty="0"/>
          </a:p>
        </p:txBody>
      </p:sp>
      <p:sp>
        <p:nvSpPr>
          <p:cNvPr id="7" name="矩形 6"/>
          <p:cNvSpPr/>
          <p:nvPr/>
        </p:nvSpPr>
        <p:spPr>
          <a:xfrm>
            <a:off x="6000760" y="928670"/>
            <a:ext cx="3000396" cy="2585323"/>
          </a:xfrm>
          <a:prstGeom prst="rect">
            <a:avLst/>
          </a:prstGeom>
          <a:ln w="50800" cap="flat" cmpd="dbl">
            <a:solidFill>
              <a:srgbClr val="FF99FF"/>
            </a:solidFill>
            <a:prstDash val="dashDot"/>
          </a:ln>
        </p:spPr>
        <p:txBody>
          <a:bodyPr wrap="square">
            <a:spAutoFit/>
          </a:bodyPr>
          <a:lstStyle/>
          <a:p>
            <a:r>
              <a:rPr lang="zh-CN" altLang="en-US" dirty="0" smtClean="0">
                <a:latin typeface="楷体" pitchFamily="49" charset="-122"/>
                <a:ea typeface="楷体" pitchFamily="49" charset="-122"/>
              </a:rPr>
              <a:t>在宫崎骏的电影世界中，尽管时空背景不同，但不变的是勇敢的女孩、广阔的天空、以及画龙点睛的配角，来诠释“人该活在和平与爱之中”及“反战”的故事主题，藉影片来传达这个世界是非常的美好，值得生存并探索下去的。</a:t>
            </a:r>
            <a:endParaRPr lang="zh-CN" altLang="en-US" dirty="0">
              <a:latin typeface="楷体" pitchFamily="49" charset="-122"/>
              <a:ea typeface="楷体" pitchFamily="49" charset="-122"/>
            </a:endParaRPr>
          </a:p>
        </p:txBody>
      </p:sp>
      <p:pic>
        <p:nvPicPr>
          <p:cNvPr id="1032" name="Picture 8" descr="http://cdn.duitang.com/uploads/item/201401/27/20140127152323_Fs3MX.thumb.600_0.jpeg"/>
          <p:cNvPicPr>
            <a:picLocks noChangeAspect="1" noChangeArrowheads="1"/>
          </p:cNvPicPr>
          <p:nvPr/>
        </p:nvPicPr>
        <p:blipFill>
          <a:blip r:embed="rId4" cstate="print"/>
          <a:srcRect/>
          <a:stretch>
            <a:fillRect/>
          </a:stretch>
        </p:blipFill>
        <p:spPr bwMode="auto">
          <a:xfrm>
            <a:off x="3000364" y="785794"/>
            <a:ext cx="2714644" cy="3836696"/>
          </a:xfrm>
          <a:prstGeom prst="rect">
            <a:avLst/>
          </a:prstGeom>
          <a:noFill/>
          <a:ln w="34925" cmpd="dbl">
            <a:solidFill>
              <a:srgbClr val="0070C0"/>
            </a:solidFill>
            <a:prstDash val="dash"/>
          </a:ln>
        </p:spPr>
      </p:pic>
      <p:sp>
        <p:nvSpPr>
          <p:cNvPr id="2050" name="AutoShape 2" descr="http://img5.douban.com/view/photo/raw/public/p62051878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52" name="AutoShape 4" descr="http://img5.douban.com/view/photo/raw/public/p620518789.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2" name="右箭头 11"/>
          <p:cNvSpPr/>
          <p:nvPr/>
        </p:nvSpPr>
        <p:spPr>
          <a:xfrm>
            <a:off x="1500166" y="142852"/>
            <a:ext cx="1116000" cy="540000"/>
          </a:xfrm>
          <a:prstGeom prst="rightArrow">
            <a:avLst/>
          </a:prstGeom>
          <a:blipFill>
            <a:blip r:embed="rId5" cstate="print"/>
            <a:tile tx="0" ty="0" sx="100000" sy="100000" flip="none" algn="tl"/>
          </a:blip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左箭头 12"/>
          <p:cNvSpPr/>
          <p:nvPr/>
        </p:nvSpPr>
        <p:spPr>
          <a:xfrm>
            <a:off x="7027900" y="142852"/>
            <a:ext cx="1116000" cy="540000"/>
          </a:xfrm>
          <a:prstGeom prst="leftArrow">
            <a:avLst/>
          </a:prstGeom>
          <a:blipFill>
            <a:blip r:embed="rId5" cstate="print"/>
            <a:tile tx="0" ty="0" sx="100000" sy="100000" flip="none" algn="tl"/>
          </a:blip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143108" y="4826675"/>
            <a:ext cx="2786050" cy="2031325"/>
          </a:xfrm>
          <a:prstGeom prst="rect">
            <a:avLst/>
          </a:prstGeom>
          <a:ln w="50800" cmpd="dbl">
            <a:gradFill>
              <a:gsLst>
                <a:gs pos="0">
                  <a:srgbClr val="FF3399"/>
                </a:gs>
                <a:gs pos="25000">
                  <a:srgbClr val="FF6633"/>
                </a:gs>
                <a:gs pos="50000">
                  <a:srgbClr val="FFFF00"/>
                </a:gs>
                <a:gs pos="75000">
                  <a:srgbClr val="01A78F"/>
                </a:gs>
                <a:gs pos="100000">
                  <a:srgbClr val="3366FF"/>
                </a:gs>
              </a:gsLst>
              <a:lin ang="5400000" scaled="0"/>
            </a:gradFill>
          </a:ln>
        </p:spPr>
        <p:txBody>
          <a:bodyPr wrap="square">
            <a:spAutoFit/>
          </a:bodyPr>
          <a:lstStyle/>
          <a:p>
            <a:r>
              <a:rPr lang="zh-CN" altLang="en-US" dirty="0" smtClean="0"/>
              <a:t>             她惊恐地逃出家里，但又进入了一座移动的城堡，她和不能与人相恋但懂魔法的哈尔，谱出了一段战地恋曲，并且和城堡里的其他人一起想办法解开身上的魔咒。</a:t>
            </a:r>
            <a:endParaRPr lang="zh-CN" alt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Right)">
                                      <p:cBhvr>
                                        <p:cTn id="10" dur="500"/>
                                        <p:tgtEl>
                                          <p:spTgt spid="13"/>
                                        </p:tgtEl>
                                      </p:cBhvr>
                                    </p:animEffect>
                                  </p:childTnLst>
                                </p:cTn>
                              </p:par>
                            </p:childTnLst>
                          </p:cTn>
                        </p:par>
                        <p:par>
                          <p:cTn id="11" fill="hold">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2/3*#ppt_w"/>
                                          </p:val>
                                        </p:tav>
                                        <p:tav tm="100000">
                                          <p:val>
                                            <p:strVal val="#ppt_w"/>
                                          </p:val>
                                        </p:tav>
                                      </p:tavLst>
                                    </p:anim>
                                    <p:anim calcmode="lin" valueType="num">
                                      <p:cBhvr>
                                        <p:cTn id="15"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032"/>
                                        </p:tgtEl>
                                        <p:attrNameLst>
                                          <p:attrName>style.visibility</p:attrName>
                                        </p:attrNameLst>
                                      </p:cBhvr>
                                      <p:to>
                                        <p:strVal val="visible"/>
                                      </p:to>
                                    </p:set>
                                    <p:anim calcmode="lin" valueType="num">
                                      <p:cBhvr>
                                        <p:cTn id="20" dur="1000" fill="hold"/>
                                        <p:tgtEl>
                                          <p:spTgt spid="1032"/>
                                        </p:tgtEl>
                                        <p:attrNameLst>
                                          <p:attrName>ppt_w</p:attrName>
                                        </p:attrNameLst>
                                      </p:cBhvr>
                                      <p:tavLst>
                                        <p:tav tm="0">
                                          <p:val>
                                            <p:fltVal val="0"/>
                                          </p:val>
                                        </p:tav>
                                        <p:tav tm="100000">
                                          <p:val>
                                            <p:strVal val="#ppt_w"/>
                                          </p:val>
                                        </p:tav>
                                      </p:tavLst>
                                    </p:anim>
                                    <p:anim calcmode="lin" valueType="num">
                                      <p:cBhvr>
                                        <p:cTn id="21" dur="1000" fill="hold"/>
                                        <p:tgtEl>
                                          <p:spTgt spid="1032"/>
                                        </p:tgtEl>
                                        <p:attrNameLst>
                                          <p:attrName>ppt_h</p:attrName>
                                        </p:attrNameLst>
                                      </p:cBhvr>
                                      <p:tavLst>
                                        <p:tav tm="0">
                                          <p:val>
                                            <p:fltVal val="0"/>
                                          </p:val>
                                        </p:tav>
                                        <p:tav tm="100000">
                                          <p:val>
                                            <p:strVal val="#ppt_h"/>
                                          </p:val>
                                        </p:tav>
                                      </p:tavLst>
                                    </p:anim>
                                    <p:anim calcmode="lin" valueType="num">
                                      <p:cBhvr>
                                        <p:cTn id="22" dur="1000" fill="hold"/>
                                        <p:tgtEl>
                                          <p:spTgt spid="1032"/>
                                        </p:tgtEl>
                                        <p:attrNameLst>
                                          <p:attrName>style.rotation</p:attrName>
                                        </p:attrNameLst>
                                      </p:cBhvr>
                                      <p:tavLst>
                                        <p:tav tm="0">
                                          <p:val>
                                            <p:fltVal val="90"/>
                                          </p:val>
                                        </p:tav>
                                        <p:tav tm="100000">
                                          <p:val>
                                            <p:fltVal val="0"/>
                                          </p:val>
                                        </p:tav>
                                      </p:tavLst>
                                    </p:anim>
                                    <p:animEffect transition="in" filter="fade">
                                      <p:cBhvr>
                                        <p:cTn id="23" dur="1000"/>
                                        <p:tgtEl>
                                          <p:spTgt spid="103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
                                        </p:tgtEl>
                                        <p:attrNameLst>
                                          <p:attrName>ppt_y</p:attrName>
                                        </p:attrNameLst>
                                      </p:cBhvr>
                                      <p:tavLst>
                                        <p:tav tm="0">
                                          <p:val>
                                            <p:strVal val="#ppt_y"/>
                                          </p:val>
                                        </p:tav>
                                        <p:tav tm="100000">
                                          <p:val>
                                            <p:strVal val="#ppt_y"/>
                                          </p:val>
                                        </p:tav>
                                      </p:tavLst>
                                    </p:anim>
                                    <p:anim calcmode="lin" valueType="num">
                                      <p:cBhvr>
                                        <p:cTn id="6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12"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400" y="-142900"/>
            <a:ext cx="9296400" cy="7000900"/>
            <a:chOff x="-152368" y="0"/>
            <a:chExt cx="9296400" cy="7000900"/>
          </a:xfrm>
        </p:grpSpPr>
        <p:pic>
          <p:nvPicPr>
            <p:cNvPr id="2050" name="Picture 2" descr="http://www.icanbecreative.com/res/freeweb/2011/04/How_to_be_loved.png"/>
            <p:cNvPicPr>
              <a:picLocks noChangeAspect="1" noChangeArrowheads="1"/>
            </p:cNvPicPr>
            <p:nvPr/>
          </p:nvPicPr>
          <p:blipFill>
            <a:blip r:embed="rId2" cstate="print"/>
            <a:srcRect/>
            <a:stretch>
              <a:fillRect/>
            </a:stretch>
          </p:blipFill>
          <p:spPr bwMode="auto">
            <a:xfrm>
              <a:off x="-26" y="0"/>
              <a:ext cx="9144026" cy="5715016"/>
            </a:xfrm>
            <a:prstGeom prst="rect">
              <a:avLst/>
            </a:prstGeom>
            <a:noFill/>
          </p:spPr>
        </p:pic>
        <p:pic>
          <p:nvPicPr>
            <p:cNvPr id="5" name="Picture 2" descr="http://www.icanbecreative.com/res/freeweb/2011/04/How_to_be_loved.png"/>
            <p:cNvPicPr>
              <a:picLocks noChangeAspect="1" noChangeArrowheads="1"/>
            </p:cNvPicPr>
            <p:nvPr/>
          </p:nvPicPr>
          <p:blipFill>
            <a:blip r:embed="rId2" cstate="print"/>
            <a:srcRect l="-1666" t="61083"/>
            <a:stretch>
              <a:fillRect/>
            </a:stretch>
          </p:blipFill>
          <p:spPr bwMode="auto">
            <a:xfrm>
              <a:off x="-152368" y="5643578"/>
              <a:ext cx="9296400" cy="1357322"/>
            </a:xfrm>
            <a:prstGeom prst="rect">
              <a:avLst/>
            </a:prstGeom>
            <a:noFill/>
          </p:spPr>
        </p:pic>
      </p:grpSp>
      <p:grpSp>
        <p:nvGrpSpPr>
          <p:cNvPr id="8" name="组合 7"/>
          <p:cNvGrpSpPr/>
          <p:nvPr/>
        </p:nvGrpSpPr>
        <p:grpSpPr>
          <a:xfrm>
            <a:off x="500034" y="3143248"/>
            <a:ext cx="8224259" cy="3214694"/>
            <a:chOff x="571472" y="3643306"/>
            <a:chExt cx="8224259" cy="3214694"/>
          </a:xfrm>
        </p:grpSpPr>
        <p:pic>
          <p:nvPicPr>
            <p:cNvPr id="2052" name="Picture 4" descr="https://ss0.bdstatic.com/94oJfD_bAAcT8t7mm9GUKT-xh_/timg?image&amp;quality=100&amp;size=b4000_4000&amp;sec=1454039562&amp;di=aee3162cafceb82c8be18ee52b7506ca&amp;src=http://d.hiphotos.baidu.com/zhidao/pic/item/8435e5dde71190ef2d65895ecf1b9d16fcfa6090.jpg"/>
            <p:cNvPicPr>
              <a:picLocks noChangeAspect="1" noChangeArrowheads="1"/>
            </p:cNvPicPr>
            <p:nvPr/>
          </p:nvPicPr>
          <p:blipFill>
            <a:blip r:embed="rId3" cstate="print"/>
            <a:srcRect/>
            <a:stretch>
              <a:fillRect/>
            </a:stretch>
          </p:blipFill>
          <p:spPr bwMode="auto">
            <a:xfrm>
              <a:off x="571472" y="3643306"/>
              <a:ext cx="8224259" cy="3214694"/>
            </a:xfrm>
            <a:prstGeom prst="rect">
              <a:avLst/>
            </a:prstGeom>
            <a:ln>
              <a:noFill/>
            </a:ln>
            <a:effectLst>
              <a:softEdge rad="112500"/>
            </a:effectLst>
          </p:spPr>
        </p:pic>
        <p:sp>
          <p:nvSpPr>
            <p:cNvPr id="7" name="TextBox 6"/>
            <p:cNvSpPr txBox="1"/>
            <p:nvPr/>
          </p:nvSpPr>
          <p:spPr>
            <a:xfrm>
              <a:off x="7786710" y="6072206"/>
              <a:ext cx="642942" cy="369332"/>
            </a:xfrm>
            <a:prstGeom prst="rect">
              <a:avLst/>
            </a:prstGeom>
            <a:solidFill>
              <a:schemeClr val="bg1"/>
            </a:solidFill>
          </p:spPr>
          <p:txBody>
            <a:bodyPr wrap="square" rtlCol="0">
              <a:spAutoFit/>
            </a:bodyPr>
            <a:lstStyle/>
            <a:p>
              <a:endParaRPr lang="zh-CN" altLang="en-US" dirty="0"/>
            </a:p>
          </p:txBody>
        </p:sp>
      </p:grpSp>
      <p:sp>
        <p:nvSpPr>
          <p:cNvPr id="10" name="流程图: 摘录 9"/>
          <p:cNvSpPr/>
          <p:nvPr/>
        </p:nvSpPr>
        <p:spPr>
          <a:xfrm>
            <a:off x="214282" y="214290"/>
            <a:ext cx="2340000" cy="2191504"/>
          </a:xfrm>
          <a:prstGeom prst="flowChartExtract">
            <a:avLst/>
          </a:prstGeom>
          <a:solidFill>
            <a:srgbClr val="CCFFFF"/>
          </a:solidFill>
          <a:ln>
            <a:solidFill>
              <a:srgbClr val="00CC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谢</a:t>
            </a:r>
            <a:endParaRPr lang="zh-CN" altLang="en-US" sz="6600" dirty="0"/>
          </a:p>
        </p:txBody>
      </p:sp>
      <p:sp>
        <p:nvSpPr>
          <p:cNvPr id="11" name="流程图: 合并 10"/>
          <p:cNvSpPr/>
          <p:nvPr/>
        </p:nvSpPr>
        <p:spPr>
          <a:xfrm>
            <a:off x="6500826" y="1928802"/>
            <a:ext cx="2376000" cy="1798876"/>
          </a:xfrm>
          <a:prstGeom prst="flowChartMerge">
            <a:avLst/>
          </a:prstGeom>
          <a:solidFill>
            <a:srgbClr val="CCFFFF"/>
          </a:solidFill>
          <a:ln>
            <a:solidFill>
              <a:srgbClr val="00CC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看</a:t>
            </a:r>
            <a:endParaRPr lang="zh-CN" altLang="en-US" sz="6600" dirty="0"/>
          </a:p>
        </p:txBody>
      </p:sp>
      <p:sp>
        <p:nvSpPr>
          <p:cNvPr id="13" name="流程图: 合并 12"/>
          <p:cNvSpPr/>
          <p:nvPr/>
        </p:nvSpPr>
        <p:spPr>
          <a:xfrm>
            <a:off x="1928794" y="1785926"/>
            <a:ext cx="2880000" cy="2585818"/>
          </a:xfrm>
          <a:prstGeom prst="flowChartMerge">
            <a:avLst/>
          </a:prstGeom>
          <a:solidFill>
            <a:srgbClr val="CCFFFF"/>
          </a:solidFill>
          <a:ln>
            <a:solidFill>
              <a:srgbClr val="00CC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谢</a:t>
            </a:r>
            <a:endParaRPr lang="zh-CN" altLang="en-US" sz="6600" dirty="0"/>
          </a:p>
        </p:txBody>
      </p:sp>
      <p:sp>
        <p:nvSpPr>
          <p:cNvPr id="14" name="流程图: 摘录 13"/>
          <p:cNvSpPr/>
          <p:nvPr/>
        </p:nvSpPr>
        <p:spPr>
          <a:xfrm>
            <a:off x="4214810" y="428604"/>
            <a:ext cx="2700000" cy="1874248"/>
          </a:xfrm>
          <a:prstGeom prst="flowChartExtract">
            <a:avLst/>
          </a:prstGeom>
          <a:solidFill>
            <a:srgbClr val="CCFFFF"/>
          </a:solidFill>
          <a:ln>
            <a:solidFill>
              <a:srgbClr val="00CC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观</a:t>
            </a:r>
            <a:endParaRPr lang="zh-CN" altLang="en-US" sz="6600" dirty="0"/>
          </a:p>
        </p:txBody>
      </p:sp>
      <p:grpSp>
        <p:nvGrpSpPr>
          <p:cNvPr id="16" name="组合 15"/>
          <p:cNvGrpSpPr/>
          <p:nvPr/>
        </p:nvGrpSpPr>
        <p:grpSpPr>
          <a:xfrm>
            <a:off x="4786314" y="6016625"/>
            <a:ext cx="4357686" cy="841375"/>
            <a:chOff x="4786314" y="6016625"/>
            <a:chExt cx="4357686" cy="841375"/>
          </a:xfrm>
        </p:grpSpPr>
        <p:sp>
          <p:nvSpPr>
            <p:cNvPr id="12" name="矩形 11"/>
            <p:cNvSpPr/>
            <p:nvPr/>
          </p:nvSpPr>
          <p:spPr>
            <a:xfrm>
              <a:off x="4786314" y="6273225"/>
              <a:ext cx="3820277" cy="584775"/>
            </a:xfrm>
            <a:prstGeom prst="rect">
              <a:avLst/>
            </a:prstGeom>
            <a:noFill/>
          </p:spPr>
          <p:txBody>
            <a:bodyPr wrap="none" lIns="91440" tIns="45720" rIns="91440" bIns="45720">
              <a:spAutoFit/>
            </a:bodyPr>
            <a:lstStyle/>
            <a:p>
              <a:pPr algn="ctr"/>
              <a:r>
                <a:rPr lang="en-US" altLang="zh-CN" sz="3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2017</a:t>
              </a:r>
              <a:r>
                <a:rPr lang="zh-CN" altLang="en-US" sz="3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级</a:t>
              </a:r>
              <a:r>
                <a:rPr lang="en-US" altLang="zh-CN" sz="3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14</a:t>
              </a:r>
              <a:r>
                <a:rPr lang="zh-CN" altLang="en-US" sz="3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班</a:t>
              </a:r>
              <a:r>
                <a:rPr lang="en-US" altLang="zh-CN" sz="3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r>
                <a:rPr lang="zh-CN" altLang="en-US" sz="3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赵珂</a:t>
              </a:r>
              <a:endParaRPr lang="zh-CN" altLang="en-US" sz="32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5" name="Picture 3" descr="D:\花纹\儿童1.jpg"/>
            <p:cNvPicPr>
              <a:picLocks noChangeAspect="1"/>
            </p:cNvPicPr>
            <p:nvPr/>
          </p:nvPicPr>
          <p:blipFill>
            <a:blip r:embed="rId4" cstate="print">
              <a:clrChange>
                <a:clrFrom>
                  <a:srgbClr val="FFFFFF"/>
                </a:clrFrom>
                <a:clrTo>
                  <a:srgbClr val="FFFFFF">
                    <a:alpha val="0"/>
                  </a:srgbClr>
                </a:clrTo>
              </a:clrChange>
            </a:blip>
            <a:srcRect l="76666"/>
            <a:stretch>
              <a:fillRect/>
            </a:stretch>
          </p:blipFill>
          <p:spPr>
            <a:xfrm>
              <a:off x="8643937" y="6016625"/>
              <a:ext cx="500063" cy="841375"/>
            </a:xfrm>
            <a:prstGeom prst="rect">
              <a:avLst/>
            </a:prstGeom>
            <a:noFill/>
            <a:ln w="9525">
              <a:noFill/>
              <a:miter/>
            </a:ln>
          </p:spPr>
        </p:pic>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Righ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根要扎在土壤里和风一起生存，和种子一起过冬，和鸟儿一起歌颂春天"/>
          <p:cNvPicPr>
            <a:picLocks noChangeAspect="1" noChangeArrowheads="1"/>
          </p:cNvPicPr>
          <p:nvPr/>
        </p:nvPicPr>
        <p:blipFill>
          <a:blip r:embed="rId3" cstate="print"/>
          <a:srcRect b="15000"/>
          <a:stretch>
            <a:fillRect/>
          </a:stretch>
        </p:blipFill>
        <p:spPr bwMode="auto">
          <a:xfrm>
            <a:off x="2428860" y="428604"/>
            <a:ext cx="1224151" cy="1214446"/>
          </a:xfrm>
          <a:prstGeom prst="rect">
            <a:avLst/>
          </a:prstGeom>
          <a:noFill/>
        </p:spPr>
      </p:pic>
      <p:pic>
        <p:nvPicPr>
          <p:cNvPr id="22542" name="Picture 14" descr="就是因为你不好，才要留在你身边给你幸福"/>
          <p:cNvPicPr>
            <a:picLocks noChangeAspect="1" noChangeArrowheads="1"/>
          </p:cNvPicPr>
          <p:nvPr/>
        </p:nvPicPr>
        <p:blipFill>
          <a:blip r:embed="rId4" cstate="print"/>
          <a:srcRect b="13527"/>
          <a:stretch>
            <a:fillRect/>
          </a:stretch>
        </p:blipFill>
        <p:spPr bwMode="auto">
          <a:xfrm>
            <a:off x="7858148" y="5560235"/>
            <a:ext cx="1285852" cy="1297765"/>
          </a:xfrm>
          <a:prstGeom prst="rect">
            <a:avLst/>
          </a:prstGeom>
          <a:noFill/>
        </p:spPr>
      </p:pic>
      <p:pic>
        <p:nvPicPr>
          <p:cNvPr id="22544" name="Picture 16" descr="owl【宫崎骏】头像。"/>
          <p:cNvPicPr>
            <a:picLocks noChangeAspect="1" noChangeArrowheads="1"/>
          </p:cNvPicPr>
          <p:nvPr/>
        </p:nvPicPr>
        <p:blipFill>
          <a:blip r:embed="rId5" cstate="print"/>
          <a:srcRect b="16129"/>
          <a:stretch>
            <a:fillRect/>
          </a:stretch>
        </p:blipFill>
        <p:spPr bwMode="auto">
          <a:xfrm>
            <a:off x="2428859" y="5391262"/>
            <a:ext cx="1500199" cy="1466738"/>
          </a:xfrm>
          <a:prstGeom prst="rect">
            <a:avLst/>
          </a:prstGeom>
          <a:noFill/>
        </p:spPr>
      </p:pic>
      <p:pic>
        <p:nvPicPr>
          <p:cNvPr id="22546" name="Picture 18" descr="如果你能看到我的世界里那些渐渐消逝的美好， 你就能体会到现在所拥有的幸福"/>
          <p:cNvPicPr>
            <a:picLocks noChangeAspect="1" noChangeArrowheads="1"/>
          </p:cNvPicPr>
          <p:nvPr/>
        </p:nvPicPr>
        <p:blipFill>
          <a:blip r:embed="rId6" cstate="print"/>
          <a:srcRect b="15000"/>
          <a:stretch>
            <a:fillRect/>
          </a:stretch>
        </p:blipFill>
        <p:spPr bwMode="auto">
          <a:xfrm>
            <a:off x="7286644" y="2725382"/>
            <a:ext cx="1357322" cy="1346560"/>
          </a:xfrm>
          <a:prstGeom prst="rect">
            <a:avLst/>
          </a:prstGeom>
          <a:noFill/>
        </p:spPr>
      </p:pic>
      <p:sp>
        <p:nvSpPr>
          <p:cNvPr id="11" name="矩形 10"/>
          <p:cNvSpPr/>
          <p:nvPr/>
        </p:nvSpPr>
        <p:spPr>
          <a:xfrm>
            <a:off x="3571868" y="-24"/>
            <a:ext cx="1653018" cy="923330"/>
          </a:xfrm>
          <a:prstGeom prst="rect">
            <a:avLst/>
          </a:prstGeom>
          <a:noFill/>
        </p:spPr>
        <p:txBody>
          <a:bodyPr wrap="none" lIns="91440" tIns="45720" rIns="91440" bIns="45720">
            <a:spAutoFit/>
          </a:bodyPr>
          <a:lstStyle/>
          <a:p>
            <a:pPr algn="ctr"/>
            <a:r>
              <a:rPr lang="zh-CN" alt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目录</a:t>
            </a:r>
            <a:endParaRPr lang="zh-CN"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矩形 11">
            <a:hlinkClick r:id="rId7" action="ppaction://hlinksldjump"/>
          </p:cNvPr>
          <p:cNvSpPr/>
          <p:nvPr/>
        </p:nvSpPr>
        <p:spPr>
          <a:xfrm>
            <a:off x="0" y="2272721"/>
            <a:ext cx="1420582" cy="584775"/>
          </a:xfrm>
          <a:prstGeom prst="rect">
            <a:avLst/>
          </a:prstGeom>
          <a:noFill/>
        </p:spPr>
        <p:txBody>
          <a:bodyPr wrap="none" lIns="91440" tIns="45720" rIns="91440" bIns="45720">
            <a:spAutoFit/>
          </a:bodyPr>
          <a:lstStyle/>
          <a:p>
            <a:pPr algn="ctr"/>
            <a:r>
              <a:rPr lang="zh-CN" alt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③红猪</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矩形 12">
            <a:hlinkClick r:id="rId8" action="ppaction://hlinksldjump"/>
          </p:cNvPr>
          <p:cNvSpPr/>
          <p:nvPr/>
        </p:nvSpPr>
        <p:spPr>
          <a:xfrm>
            <a:off x="4643438" y="1058275"/>
            <a:ext cx="1832553" cy="584775"/>
          </a:xfrm>
          <a:prstGeom prst="rect">
            <a:avLst/>
          </a:prstGeom>
          <a:noFill/>
        </p:spPr>
        <p:txBody>
          <a:bodyPr wrap="none" lIns="91440" tIns="45720" rIns="91440" bIns="45720">
            <a:spAutoFit/>
          </a:bodyPr>
          <a:lstStyle/>
          <a:p>
            <a:pPr algn="ctr"/>
            <a:r>
              <a:rPr lang="zh-CN" alt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②风之谷</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4" name="矩形 13">
            <a:hlinkClick r:id="rId9" action="ppaction://hlinksldjump"/>
          </p:cNvPr>
          <p:cNvSpPr/>
          <p:nvPr/>
        </p:nvSpPr>
        <p:spPr>
          <a:xfrm>
            <a:off x="4643438" y="2344159"/>
            <a:ext cx="1420582" cy="584775"/>
          </a:xfrm>
          <a:prstGeom prst="rect">
            <a:avLst/>
          </a:prstGeom>
          <a:noFill/>
        </p:spPr>
        <p:txBody>
          <a:bodyPr wrap="none" lIns="91440" tIns="45720" rIns="91440" bIns="45720">
            <a:spAutoFit/>
          </a:bodyPr>
          <a:lstStyle/>
          <a:p>
            <a:pPr algn="ctr"/>
            <a:r>
              <a:rPr lang="zh-CN" alt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④龙猫</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5" name="矩形 14">
            <a:hlinkClick r:id="rId10" action="ppaction://hlinksldjump"/>
          </p:cNvPr>
          <p:cNvSpPr/>
          <p:nvPr/>
        </p:nvSpPr>
        <p:spPr>
          <a:xfrm>
            <a:off x="0" y="3415729"/>
            <a:ext cx="2244525" cy="584775"/>
          </a:xfrm>
          <a:prstGeom prst="rect">
            <a:avLst/>
          </a:prstGeom>
          <a:noFill/>
        </p:spPr>
        <p:txBody>
          <a:bodyPr wrap="none" lIns="91440" tIns="45720" rIns="91440" bIns="45720">
            <a:spAutoFit/>
          </a:bodyPr>
          <a:lstStyle/>
          <a:p>
            <a:pPr algn="ctr"/>
            <a:r>
              <a:rPr lang="zh-CN" alt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⑤百变狸猫</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6" name="矩形 15">
            <a:hlinkClick r:id="rId11" action="ppaction://hlinksldjump"/>
          </p:cNvPr>
          <p:cNvSpPr/>
          <p:nvPr/>
        </p:nvSpPr>
        <p:spPr>
          <a:xfrm>
            <a:off x="4643438" y="3415729"/>
            <a:ext cx="2656497" cy="584775"/>
          </a:xfrm>
          <a:prstGeom prst="rect">
            <a:avLst/>
          </a:prstGeom>
          <a:noFill/>
        </p:spPr>
        <p:txBody>
          <a:bodyPr wrap="none" lIns="91440" tIns="45720" rIns="91440" bIns="45720">
            <a:spAutoFit/>
          </a:bodyPr>
          <a:lstStyle/>
          <a:p>
            <a:pPr algn="ctr"/>
            <a:r>
              <a:rPr lang="zh-CN" alt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⑥萤火虫之墓</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矩形 16">
            <a:hlinkClick r:id="rId12" action="ppaction://hlinksldjump"/>
          </p:cNvPr>
          <p:cNvSpPr/>
          <p:nvPr/>
        </p:nvSpPr>
        <p:spPr>
          <a:xfrm>
            <a:off x="0" y="1058275"/>
            <a:ext cx="2244525" cy="584775"/>
          </a:xfrm>
          <a:prstGeom prst="rect">
            <a:avLst/>
          </a:prstGeom>
          <a:noFill/>
        </p:spPr>
        <p:txBody>
          <a:bodyPr wrap="none" lIns="91440" tIns="45720" rIns="91440" bIns="45720">
            <a:spAutoFit/>
          </a:bodyPr>
          <a:lstStyle/>
          <a:p>
            <a:pPr algn="ctr"/>
            <a:r>
              <a:rPr lang="zh-CN" alt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①天空之城</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8" name="矩形 17">
            <a:hlinkClick r:id="rId13" action="ppaction://hlinksldjump"/>
          </p:cNvPr>
          <p:cNvSpPr/>
          <p:nvPr/>
        </p:nvSpPr>
        <p:spPr>
          <a:xfrm>
            <a:off x="0" y="4558737"/>
            <a:ext cx="2656497" cy="584775"/>
          </a:xfrm>
          <a:prstGeom prst="rect">
            <a:avLst/>
          </a:prstGeom>
          <a:noFill/>
        </p:spPr>
        <p:txBody>
          <a:bodyPr wrap="none" lIns="91440" tIns="45720" rIns="91440" bIns="45720">
            <a:spAutoFit/>
          </a:bodyPr>
          <a:lstStyle/>
          <a:p>
            <a:pPr algn="ctr"/>
            <a:r>
              <a:rPr lang="zh-CN" alt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⑦魔女宅急便</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1" name="矩形 20">
            <a:hlinkClick r:id="rId14" action="ppaction://hlinksldjump"/>
          </p:cNvPr>
          <p:cNvSpPr/>
          <p:nvPr/>
        </p:nvSpPr>
        <p:spPr>
          <a:xfrm>
            <a:off x="0" y="5773183"/>
            <a:ext cx="2244525" cy="584775"/>
          </a:xfrm>
          <a:prstGeom prst="rect">
            <a:avLst/>
          </a:prstGeom>
          <a:noFill/>
        </p:spPr>
        <p:txBody>
          <a:bodyPr wrap="none" lIns="91440" tIns="45720" rIns="91440" bIns="45720">
            <a:spAutoFit/>
          </a:bodyPr>
          <a:lstStyle/>
          <a:p>
            <a:pPr algn="ctr"/>
            <a:r>
              <a:rPr lang="zh-CN" alt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⑨千与千寻</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2" name="矩形 21">
            <a:hlinkClick r:id="rId15" action="ppaction://hlinksldjump"/>
          </p:cNvPr>
          <p:cNvSpPr/>
          <p:nvPr/>
        </p:nvSpPr>
        <p:spPr>
          <a:xfrm>
            <a:off x="4643438" y="4558737"/>
            <a:ext cx="2244525" cy="584775"/>
          </a:xfrm>
          <a:prstGeom prst="rect">
            <a:avLst/>
          </a:prstGeom>
          <a:noFill/>
        </p:spPr>
        <p:txBody>
          <a:bodyPr wrap="none" lIns="91440" tIns="45720" rIns="91440" bIns="45720">
            <a:spAutoFit/>
          </a:bodyPr>
          <a:lstStyle/>
          <a:p>
            <a:pPr algn="ctr"/>
            <a:r>
              <a:rPr lang="zh-CN" altLang="en-US" sz="32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⑧幽灵公主</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3" name="矩形 22">
            <a:hlinkClick r:id="rId16" action="ppaction://hlinksldjump"/>
          </p:cNvPr>
          <p:cNvSpPr/>
          <p:nvPr/>
        </p:nvSpPr>
        <p:spPr>
          <a:xfrm>
            <a:off x="4643438" y="5773183"/>
            <a:ext cx="3480440" cy="584775"/>
          </a:xfrm>
          <a:prstGeom prst="rect">
            <a:avLst/>
          </a:prstGeom>
          <a:noFill/>
        </p:spPr>
        <p:txBody>
          <a:bodyPr wrap="none" lIns="91440" tIns="45720" rIns="91440" bIns="45720">
            <a:spAutoFit/>
          </a:bodyPr>
          <a:lstStyle/>
          <a:p>
            <a:pPr algn="ctr"/>
            <a:r>
              <a:rPr lang="zh-CN" alt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⑩哈尔的移动城堡</a:t>
            </a:r>
            <a:endParaRPr lang="zh-CN" altLang="en-US" sz="3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050" name="Picture 2" descr="http://rescdn.qqmail.com/dyimg/20131231/7339D82092FC.jpg"/>
          <p:cNvPicPr>
            <a:picLocks noChangeAspect="1" noChangeArrowheads="1"/>
          </p:cNvPicPr>
          <p:nvPr/>
        </p:nvPicPr>
        <p:blipFill>
          <a:blip r:embed="rId17" cstate="print"/>
          <a:srcRect l="17728" t="5682" r="20908" b="3408"/>
          <a:stretch>
            <a:fillRect/>
          </a:stretch>
        </p:blipFill>
        <p:spPr bwMode="auto">
          <a:xfrm>
            <a:off x="1357290" y="1638287"/>
            <a:ext cx="1209981" cy="1290647"/>
          </a:xfrm>
          <a:prstGeom prst="rect">
            <a:avLst/>
          </a:prstGeom>
          <a:noFill/>
        </p:spPr>
      </p:pic>
      <p:pic>
        <p:nvPicPr>
          <p:cNvPr id="2052" name="Picture 4" descr="http://img0w.pconline.com.cn/pconline/1401/05/spcgroup/width_640,qua_30/4114516_01.jpg"/>
          <p:cNvPicPr>
            <a:picLocks noChangeAspect="1" noChangeArrowheads="1"/>
          </p:cNvPicPr>
          <p:nvPr/>
        </p:nvPicPr>
        <p:blipFill>
          <a:blip r:embed="rId18" cstate="print"/>
          <a:srcRect l="9546" t="28409" r="8636" b="7196"/>
          <a:stretch>
            <a:fillRect/>
          </a:stretch>
        </p:blipFill>
        <p:spPr bwMode="auto">
          <a:xfrm>
            <a:off x="6500826" y="500042"/>
            <a:ext cx="1857388" cy="1052520"/>
          </a:xfrm>
          <a:prstGeom prst="rect">
            <a:avLst/>
          </a:prstGeom>
          <a:noFill/>
        </p:spPr>
      </p:pic>
      <p:pic>
        <p:nvPicPr>
          <p:cNvPr id="12290" name="Picture 2" descr="http://b.hiphotos.baidu.com/zhidao/pic/item/6d81800a19d8bc3eb0aa99eb808ba61ea8d34574.jpg"/>
          <p:cNvPicPr>
            <a:picLocks noChangeAspect="1" noChangeArrowheads="1"/>
          </p:cNvPicPr>
          <p:nvPr/>
        </p:nvPicPr>
        <p:blipFill>
          <a:blip r:embed="rId19" cstate="print"/>
          <a:srcRect/>
          <a:stretch>
            <a:fillRect/>
          </a:stretch>
        </p:blipFill>
        <p:spPr bwMode="auto">
          <a:xfrm>
            <a:off x="2352904" y="2928934"/>
            <a:ext cx="1076087" cy="1071570"/>
          </a:xfrm>
          <a:prstGeom prst="rect">
            <a:avLst/>
          </a:prstGeom>
          <a:noFill/>
        </p:spPr>
      </p:pic>
      <p:pic>
        <p:nvPicPr>
          <p:cNvPr id="24" name="图片 23" descr="u=3937621107,1724615127&amp;fm=21&amp;gp=0"/>
          <p:cNvPicPr>
            <a:picLocks noChangeAspect="1"/>
          </p:cNvPicPr>
          <p:nvPr/>
        </p:nvPicPr>
        <p:blipFill>
          <a:blip r:embed="rId20" cstate="print"/>
          <a:srcRect/>
          <a:stretch>
            <a:fillRect/>
          </a:stretch>
        </p:blipFill>
        <p:spPr bwMode="auto">
          <a:xfrm>
            <a:off x="5143504" y="142852"/>
            <a:ext cx="863600" cy="646600"/>
          </a:xfrm>
          <a:prstGeom prst="rect">
            <a:avLst/>
          </a:prstGeom>
          <a:noFill/>
          <a:ln w="9525">
            <a:noFill/>
            <a:miter lim="800000"/>
            <a:headEnd/>
            <a:tailEnd/>
          </a:ln>
        </p:spPr>
      </p:pic>
      <p:grpSp>
        <p:nvGrpSpPr>
          <p:cNvPr id="30" name="组合 29"/>
          <p:cNvGrpSpPr/>
          <p:nvPr/>
        </p:nvGrpSpPr>
        <p:grpSpPr>
          <a:xfrm>
            <a:off x="6072198" y="1571612"/>
            <a:ext cx="1928826" cy="1190248"/>
            <a:chOff x="357158" y="2500282"/>
            <a:chExt cx="6357982" cy="4357718"/>
          </a:xfrm>
        </p:grpSpPr>
        <p:pic>
          <p:nvPicPr>
            <p:cNvPr id="14340" name="Picture 4" descr="龙猫"/>
            <p:cNvPicPr>
              <a:picLocks noChangeAspect="1" noChangeArrowheads="1"/>
            </p:cNvPicPr>
            <p:nvPr/>
          </p:nvPicPr>
          <p:blipFill>
            <a:blip r:embed="rId21" cstate="print"/>
            <a:srcRect t="8929" r="4642" b="297"/>
            <a:stretch>
              <a:fillRect/>
            </a:stretch>
          </p:blipFill>
          <p:spPr bwMode="auto">
            <a:xfrm>
              <a:off x="357158" y="2500282"/>
              <a:ext cx="6357982" cy="4357718"/>
            </a:xfrm>
            <a:prstGeom prst="rect">
              <a:avLst/>
            </a:prstGeom>
            <a:noFill/>
          </p:spPr>
        </p:pic>
        <p:sp>
          <p:nvSpPr>
            <p:cNvPr id="29" name="TextBox 28"/>
            <p:cNvSpPr txBox="1"/>
            <p:nvPr/>
          </p:nvSpPr>
          <p:spPr>
            <a:xfrm>
              <a:off x="5500694" y="2500306"/>
              <a:ext cx="1214446" cy="738664"/>
            </a:xfrm>
            <a:prstGeom prst="rect">
              <a:avLst/>
            </a:prstGeom>
            <a:solidFill>
              <a:schemeClr val="bg1"/>
            </a:solidFill>
          </p:spPr>
          <p:txBody>
            <a:bodyPr wrap="square" rtlCol="0">
              <a:spAutoFit/>
            </a:bodyPr>
            <a:lstStyle/>
            <a:p>
              <a:endParaRPr lang="en-US" altLang="zh-CN" dirty="0" smtClean="0"/>
            </a:p>
            <a:p>
              <a:endParaRPr lang="en-US" altLang="zh-CN" sz="1600" dirty="0" smtClean="0"/>
            </a:p>
            <a:p>
              <a:endParaRPr lang="en-US" altLang="zh-CN" sz="800" dirty="0" smtClean="0"/>
            </a:p>
          </p:txBody>
        </p:sp>
      </p:grpSp>
      <p:grpSp>
        <p:nvGrpSpPr>
          <p:cNvPr id="32" name="组合 31"/>
          <p:cNvGrpSpPr/>
          <p:nvPr/>
        </p:nvGrpSpPr>
        <p:grpSpPr>
          <a:xfrm>
            <a:off x="6858016" y="4071942"/>
            <a:ext cx="1928826" cy="1285860"/>
            <a:chOff x="1571604" y="2071678"/>
            <a:chExt cx="6286544" cy="3929066"/>
          </a:xfrm>
        </p:grpSpPr>
        <p:pic>
          <p:nvPicPr>
            <p:cNvPr id="14338" name="Picture 2" descr="幽灵公主"/>
            <p:cNvPicPr>
              <a:picLocks noChangeAspect="1" noChangeArrowheads="1"/>
            </p:cNvPicPr>
            <p:nvPr/>
          </p:nvPicPr>
          <p:blipFill>
            <a:blip r:embed="rId22" cstate="print"/>
            <a:srcRect l="357" t="18155" r="5357"/>
            <a:stretch>
              <a:fillRect/>
            </a:stretch>
          </p:blipFill>
          <p:spPr bwMode="auto">
            <a:xfrm>
              <a:off x="1571604" y="2071678"/>
              <a:ext cx="6286544" cy="3929066"/>
            </a:xfrm>
            <a:prstGeom prst="rect">
              <a:avLst/>
            </a:prstGeom>
            <a:noFill/>
          </p:spPr>
        </p:pic>
        <p:sp>
          <p:nvSpPr>
            <p:cNvPr id="31" name="TextBox 30"/>
            <p:cNvSpPr txBox="1"/>
            <p:nvPr/>
          </p:nvSpPr>
          <p:spPr>
            <a:xfrm>
              <a:off x="6715140" y="2071678"/>
              <a:ext cx="1143008" cy="369332"/>
            </a:xfrm>
            <a:prstGeom prst="rect">
              <a:avLst/>
            </a:prstGeom>
            <a:solidFill>
              <a:schemeClr val="bg1"/>
            </a:solidFill>
          </p:spPr>
          <p:txBody>
            <a:bodyPr wrap="square" rtlCol="0">
              <a:spAutoFit/>
            </a:bodyPr>
            <a:lstStyle/>
            <a:p>
              <a:endParaRPr lang="zh-CN" altLang="en-US" dirty="0"/>
            </a:p>
          </p:txBody>
        </p:sp>
      </p:grpSp>
      <p:grpSp>
        <p:nvGrpSpPr>
          <p:cNvPr id="35" name="组合 34"/>
          <p:cNvGrpSpPr/>
          <p:nvPr/>
        </p:nvGrpSpPr>
        <p:grpSpPr>
          <a:xfrm>
            <a:off x="2643174" y="4000504"/>
            <a:ext cx="1428760" cy="1500198"/>
            <a:chOff x="1012039" y="1428736"/>
            <a:chExt cx="5060191" cy="4357718"/>
          </a:xfrm>
        </p:grpSpPr>
        <p:pic>
          <p:nvPicPr>
            <p:cNvPr id="14342" name="Picture 6" descr="宫崎骏"/>
            <p:cNvPicPr>
              <a:picLocks noChangeAspect="1" noChangeArrowheads="1"/>
            </p:cNvPicPr>
            <p:nvPr/>
          </p:nvPicPr>
          <p:blipFill>
            <a:blip r:embed="rId23" cstate="print"/>
            <a:srcRect l="15179" t="8929" r="8928" b="297"/>
            <a:stretch>
              <a:fillRect/>
            </a:stretch>
          </p:blipFill>
          <p:spPr bwMode="auto">
            <a:xfrm>
              <a:off x="1012039" y="1428736"/>
              <a:ext cx="5060191" cy="4357718"/>
            </a:xfrm>
            <a:prstGeom prst="rect">
              <a:avLst/>
            </a:prstGeom>
            <a:noFill/>
          </p:spPr>
        </p:pic>
        <p:sp>
          <p:nvSpPr>
            <p:cNvPr id="34" name="TextBox 33"/>
            <p:cNvSpPr txBox="1"/>
            <p:nvPr/>
          </p:nvSpPr>
          <p:spPr>
            <a:xfrm>
              <a:off x="4786314" y="1428736"/>
              <a:ext cx="1285884" cy="677108"/>
            </a:xfrm>
            <a:prstGeom prst="rect">
              <a:avLst/>
            </a:prstGeom>
            <a:solidFill>
              <a:schemeClr val="bg1"/>
            </a:solidFill>
          </p:spPr>
          <p:txBody>
            <a:bodyPr wrap="square" rtlCol="0">
              <a:spAutoFit/>
            </a:bodyPr>
            <a:lstStyle/>
            <a:p>
              <a:endParaRPr lang="en-US" altLang="zh-CN" sz="2000" dirty="0" smtClean="0"/>
            </a:p>
            <a:p>
              <a:endParaRPr lang="en-US" altLang="zh-CN"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 calcmode="lin" valueType="num">
                                      <p:cBhvr>
                                        <p:cTn id="9"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900" decel="100000" fill="hold"/>
                                        <p:tgtEl>
                                          <p:spTgt spid="1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2536"/>
                                        </p:tgtEl>
                                        <p:attrNameLst>
                                          <p:attrName>style.visibility</p:attrName>
                                        </p:attrNameLst>
                                      </p:cBhvr>
                                      <p:to>
                                        <p:strVal val="visible"/>
                                      </p:to>
                                    </p:set>
                                    <p:animEffect transition="in" filter="fade">
                                      <p:cBhvr>
                                        <p:cTn id="28" dur="2000"/>
                                        <p:tgtEl>
                                          <p:spTgt spid="2253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900" decel="100000" fill="hold"/>
                                        <p:tgtEl>
                                          <p:spTgt spid="1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2000"/>
                                        <p:tgtEl>
                                          <p:spTgt spid="205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900" decel="100000" fill="hold"/>
                                        <p:tgtEl>
                                          <p:spTgt spid="1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2000"/>
                                        <p:tgtEl>
                                          <p:spTgt spid="2050"/>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20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900" decel="100000" fill="hold"/>
                                        <p:tgtEl>
                                          <p:spTgt spid="1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12290"/>
                                        </p:tgtEl>
                                        <p:attrNameLst>
                                          <p:attrName>style.visibility</p:attrName>
                                        </p:attrNameLst>
                                      </p:cBhvr>
                                      <p:to>
                                        <p:strVal val="visible"/>
                                      </p:to>
                                    </p:set>
                                    <p:animEffect transition="in" filter="fade">
                                      <p:cBhvr>
                                        <p:cTn id="76" dur="2000"/>
                                        <p:tgtEl>
                                          <p:spTgt spid="12290"/>
                                        </p:tgtEl>
                                      </p:cBhvr>
                                    </p:animEffect>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900" decel="100000" fill="hold"/>
                                        <p:tgtEl>
                                          <p:spTgt spid="16"/>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22546"/>
                                        </p:tgtEl>
                                        <p:attrNameLst>
                                          <p:attrName>style.visibility</p:attrName>
                                        </p:attrNameLst>
                                      </p:cBhvr>
                                      <p:to>
                                        <p:strVal val="visible"/>
                                      </p:to>
                                    </p:set>
                                    <p:animEffect transition="in" filter="fade">
                                      <p:cBhvr>
                                        <p:cTn id="88" dur="2000"/>
                                        <p:tgtEl>
                                          <p:spTgt spid="22546"/>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900" decel="100000" fill="hold"/>
                                        <p:tgtEl>
                                          <p:spTgt spid="18"/>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0" presetClass="entr" presetSubtype="0" fill="hold"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20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37"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900" decel="100000" fill="hold"/>
                                        <p:tgtEl>
                                          <p:spTgt spid="22"/>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09" fill="hold">
                            <p:stCondLst>
                              <p:cond delay="1000"/>
                            </p:stCondLst>
                            <p:childTnLst>
                              <p:par>
                                <p:cTn id="110" presetID="10"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20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10" presetClass="entr" presetSubtype="0" fill="hold" nodeType="afterEffect">
                                  <p:stCondLst>
                                    <p:cond delay="0"/>
                                  </p:stCondLst>
                                  <p:childTnLst>
                                    <p:set>
                                      <p:cBhvr>
                                        <p:cTn id="123" dur="1" fill="hold">
                                          <p:stCondLst>
                                            <p:cond delay="0"/>
                                          </p:stCondLst>
                                        </p:cTn>
                                        <p:tgtEl>
                                          <p:spTgt spid="22544"/>
                                        </p:tgtEl>
                                        <p:attrNameLst>
                                          <p:attrName>style.visibility</p:attrName>
                                        </p:attrNameLst>
                                      </p:cBhvr>
                                      <p:to>
                                        <p:strVal val="visible"/>
                                      </p:to>
                                    </p:set>
                                    <p:animEffect transition="in" filter="fade">
                                      <p:cBhvr>
                                        <p:cTn id="124" dur="2000"/>
                                        <p:tgtEl>
                                          <p:spTgt spid="22544"/>
                                        </p:tgtEl>
                                      </p:cBhvr>
                                    </p:animEffect>
                                  </p:childTnLst>
                                </p:cTn>
                              </p:par>
                            </p:childTnLst>
                          </p:cTn>
                        </p:par>
                      </p:childTnLst>
                    </p:cTn>
                  </p:par>
                  <p:par>
                    <p:cTn id="125" fill="hold">
                      <p:stCondLst>
                        <p:cond delay="indefinite"/>
                      </p:stCondLst>
                      <p:childTnLst>
                        <p:par>
                          <p:cTn id="126" fill="hold">
                            <p:stCondLst>
                              <p:cond delay="0"/>
                            </p:stCondLst>
                            <p:childTnLst>
                              <p:par>
                                <p:cTn id="127" presetID="37" presetClass="entr" presetSubtype="0" fill="hold" grpId="0"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1000"/>
                                        <p:tgtEl>
                                          <p:spTgt spid="23"/>
                                        </p:tgtEl>
                                      </p:cBhvr>
                                    </p:animEffect>
                                    <p:anim calcmode="lin" valueType="num">
                                      <p:cBhvr>
                                        <p:cTn id="130" dur="1000" fill="hold"/>
                                        <p:tgtEl>
                                          <p:spTgt spid="23"/>
                                        </p:tgtEl>
                                        <p:attrNameLst>
                                          <p:attrName>ppt_x</p:attrName>
                                        </p:attrNameLst>
                                      </p:cBhvr>
                                      <p:tavLst>
                                        <p:tav tm="0">
                                          <p:val>
                                            <p:strVal val="#ppt_x"/>
                                          </p:val>
                                        </p:tav>
                                        <p:tav tm="100000">
                                          <p:val>
                                            <p:strVal val="#ppt_x"/>
                                          </p:val>
                                        </p:tav>
                                      </p:tavLst>
                                    </p:anim>
                                    <p:anim calcmode="lin" valueType="num">
                                      <p:cBhvr>
                                        <p:cTn id="131" dur="900" decel="100000" fill="hold"/>
                                        <p:tgtEl>
                                          <p:spTgt spid="23"/>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33" fill="hold">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22542"/>
                                        </p:tgtEl>
                                        <p:attrNameLst>
                                          <p:attrName>style.visibility</p:attrName>
                                        </p:attrNameLst>
                                      </p:cBhvr>
                                      <p:to>
                                        <p:strVal val="visible"/>
                                      </p:to>
                                    </p:set>
                                    <p:animEffect transition="in" filter="fade">
                                      <p:cBhvr>
                                        <p:cTn id="136" dur="20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9144026" cy="6858000"/>
            <a:chOff x="0" y="0"/>
            <a:chExt cx="9144026" cy="6918014"/>
          </a:xfrm>
        </p:grpSpPr>
        <p:pic>
          <p:nvPicPr>
            <p:cNvPr id="12" name="图片 11" descr="50e560dcd8157_600x.jpg"/>
            <p:cNvPicPr>
              <a:picLocks noChangeAspect="1"/>
            </p:cNvPicPr>
            <p:nvPr/>
          </p:nvPicPr>
          <p:blipFill>
            <a:blip r:embed="rId2" cstate="print"/>
            <a:stretch>
              <a:fillRect/>
            </a:stretch>
          </p:blipFill>
          <p:spPr>
            <a:xfrm>
              <a:off x="0" y="0"/>
              <a:ext cx="9144026" cy="5715016"/>
            </a:xfrm>
            <a:prstGeom prst="rect">
              <a:avLst/>
            </a:prstGeom>
          </p:spPr>
        </p:pic>
        <p:pic>
          <p:nvPicPr>
            <p:cNvPr id="13" name="图片 12" descr="50e560dcd8157_600x.jpg"/>
            <p:cNvPicPr>
              <a:picLocks noChangeAspect="1"/>
            </p:cNvPicPr>
            <p:nvPr/>
          </p:nvPicPr>
          <p:blipFill>
            <a:blip r:embed="rId2" cstate="print"/>
            <a:srcRect l="1414" t="5688" b="62087"/>
            <a:stretch>
              <a:fillRect/>
            </a:stretch>
          </p:blipFill>
          <p:spPr>
            <a:xfrm flipV="1">
              <a:off x="0" y="5692965"/>
              <a:ext cx="9143974" cy="1225049"/>
            </a:xfrm>
            <a:prstGeom prst="rect">
              <a:avLst/>
            </a:prstGeom>
          </p:spPr>
        </p:pic>
      </p:grpSp>
      <p:sp>
        <p:nvSpPr>
          <p:cNvPr id="4" name="矩形 3"/>
          <p:cNvSpPr/>
          <p:nvPr/>
        </p:nvSpPr>
        <p:spPr>
          <a:xfrm>
            <a:off x="0" y="71414"/>
            <a:ext cx="3428992" cy="1200329"/>
          </a:xfrm>
          <a:prstGeom prst="rect">
            <a:avLst/>
          </a:prstGeom>
        </p:spPr>
        <p:txBody>
          <a:bodyPr wrap="square">
            <a:spAutoFit/>
          </a:bodyPr>
          <a:lstStyle/>
          <a:p>
            <a:r>
              <a:rPr lang="zh-CN" altLang="en-US" dirty="0" smtClean="0"/>
              <a:t>整部影片讲述的是主人公少女希达和少年巴鲁以及海盗、军队、穆斯卡等寻找天空之城拉普达（</a:t>
            </a:r>
            <a:r>
              <a:rPr lang="en-US" altLang="zh-CN" dirty="0" smtClean="0"/>
              <a:t>Laputa</a:t>
            </a:r>
            <a:r>
              <a:rPr lang="zh-CN" altLang="en-US" dirty="0" smtClean="0"/>
              <a:t>）的历险记。</a:t>
            </a:r>
            <a:endParaRPr lang="zh-CN" altLang="en-US" dirty="0"/>
          </a:p>
        </p:txBody>
      </p:sp>
      <p:sp>
        <p:nvSpPr>
          <p:cNvPr id="6" name="矩形 5"/>
          <p:cNvSpPr/>
          <p:nvPr/>
        </p:nvSpPr>
        <p:spPr>
          <a:xfrm>
            <a:off x="71406" y="1357298"/>
            <a:ext cx="3429024" cy="1200329"/>
          </a:xfrm>
          <a:prstGeom prst="rect">
            <a:avLst/>
          </a:prstGeom>
        </p:spPr>
        <p:txBody>
          <a:bodyPr wrap="square">
            <a:spAutoFit/>
          </a:bodyPr>
          <a:lstStyle/>
          <a:p>
            <a:r>
              <a:rPr lang="en-US" altLang="zh-CN" dirty="0" smtClean="0"/>
              <a:t>《</a:t>
            </a:r>
            <a:r>
              <a:rPr lang="zh-CN" altLang="en-US" dirty="0" smtClean="0"/>
              <a:t>天空之城</a:t>
            </a:r>
            <a:r>
              <a:rPr lang="en-US" altLang="zh-CN" dirty="0" smtClean="0"/>
              <a:t>》</a:t>
            </a:r>
            <a:r>
              <a:rPr lang="zh-CN" altLang="en-US" i="1" dirty="0" smtClean="0"/>
              <a:t>（天空</a:t>
            </a:r>
            <a:r>
              <a:rPr lang="ja-JP" altLang="en-US" i="1" dirty="0" smtClean="0"/>
              <a:t>の</a:t>
            </a:r>
            <a:r>
              <a:rPr lang="zh-CN" altLang="en-US" i="1" dirty="0" smtClean="0"/>
              <a:t>城</a:t>
            </a:r>
            <a:r>
              <a:rPr lang="ja-JP" altLang="en-US" i="1" dirty="0" smtClean="0"/>
              <a:t>ラピュタ）</a:t>
            </a:r>
            <a:r>
              <a:rPr lang="zh-CN" altLang="en-US" dirty="0" smtClean="0"/>
              <a:t>是日本吉卜力工作室制作的动画电影，宫崎骏担任原作、监督、脚本设计、角色设定及导演</a:t>
            </a:r>
            <a:endParaRPr lang="zh-CN" altLang="en-US" dirty="0"/>
          </a:p>
        </p:txBody>
      </p:sp>
      <p:sp>
        <p:nvSpPr>
          <p:cNvPr id="7" name="矩形 6"/>
          <p:cNvSpPr/>
          <p:nvPr/>
        </p:nvSpPr>
        <p:spPr>
          <a:xfrm>
            <a:off x="0" y="2714620"/>
            <a:ext cx="3571868" cy="1754326"/>
          </a:xfrm>
          <a:prstGeom prst="rect">
            <a:avLst/>
          </a:prstGeom>
        </p:spPr>
        <p:txBody>
          <a:bodyPr wrap="square">
            <a:spAutoFit/>
          </a:bodyPr>
          <a:lstStyle/>
          <a:p>
            <a:r>
              <a:rPr lang="zh-CN" altLang="en-US" dirty="0" smtClean="0"/>
              <a:t>其主题曲</a:t>
            </a:r>
            <a:r>
              <a:rPr lang="en-US" altLang="zh-CN" dirty="0" smtClean="0"/>
              <a:t>《</a:t>
            </a:r>
            <a:r>
              <a:rPr lang="zh-CN" altLang="en-US" dirty="0" smtClean="0"/>
              <a:t>伴随着你</a:t>
            </a:r>
            <a:r>
              <a:rPr lang="en-US" altLang="zh-CN" dirty="0" smtClean="0"/>
              <a:t>》</a:t>
            </a:r>
            <a:r>
              <a:rPr lang="zh-CN" altLang="en-US" dirty="0" smtClean="0"/>
              <a:t>（通称：天空之城）由音乐家久石让作曲，因以其让人落泪的优美曲调和动人心弦的美妙音律而闻名全球，被改编成多种版本，成为流传的影视名曲。</a:t>
            </a:r>
            <a:endParaRPr lang="zh-CN" altLang="en-US" dirty="0"/>
          </a:p>
        </p:txBody>
      </p:sp>
      <p:sp>
        <p:nvSpPr>
          <p:cNvPr id="8" name="矩形 7"/>
          <p:cNvSpPr/>
          <p:nvPr/>
        </p:nvSpPr>
        <p:spPr>
          <a:xfrm>
            <a:off x="71438" y="4572008"/>
            <a:ext cx="3500430" cy="2031325"/>
          </a:xfrm>
          <a:prstGeom prst="rect">
            <a:avLst/>
          </a:prstGeom>
        </p:spPr>
        <p:txBody>
          <a:bodyPr wrap="square">
            <a:spAutoFit/>
          </a:bodyPr>
          <a:lstStyle/>
          <a:p>
            <a:r>
              <a:rPr lang="en-US" altLang="zh-CN" dirty="0" smtClean="0"/>
              <a:t>《</a:t>
            </a:r>
            <a:r>
              <a:rPr lang="zh-CN" altLang="en-US" dirty="0" smtClean="0"/>
              <a:t>天空之城</a:t>
            </a:r>
            <a:r>
              <a:rPr lang="en-US" altLang="zh-CN" dirty="0" smtClean="0"/>
              <a:t>》</a:t>
            </a:r>
            <a:r>
              <a:rPr lang="zh-CN" altLang="en-US" dirty="0" smtClean="0"/>
              <a:t>中战争以冷兵器、火器甚至兼带魔法和充满未来感的高科技武器等各种形态展现在观众面前。宫崎骏对于战争的描绘往往比现实更加残酷，表现出他对战争的反对与排斥、对大自然的热爱与悲悯。</a:t>
            </a:r>
            <a:endParaRPr lang="zh-CN" altLang="en-US" dirty="0"/>
          </a:p>
        </p:txBody>
      </p:sp>
      <p:pic>
        <p:nvPicPr>
          <p:cNvPr id="24578" name="Picture 2" descr="http://news.xinhuanet.com/audio/2010-04/12/xinsrc_52204071211139532608694.jpg"/>
          <p:cNvPicPr>
            <a:picLocks noChangeAspect="1" noChangeArrowheads="1"/>
          </p:cNvPicPr>
          <p:nvPr/>
        </p:nvPicPr>
        <p:blipFill>
          <a:blip r:embed="rId3" cstate="print"/>
          <a:srcRect/>
          <a:stretch>
            <a:fillRect/>
          </a:stretch>
        </p:blipFill>
        <p:spPr bwMode="auto">
          <a:xfrm>
            <a:off x="4286248" y="102490"/>
            <a:ext cx="4143404" cy="4112328"/>
          </a:xfrm>
          <a:prstGeom prst="rect">
            <a:avLst/>
          </a:prstGeom>
          <a:noFill/>
        </p:spPr>
      </p:pic>
      <p:sp>
        <p:nvSpPr>
          <p:cNvPr id="24580" name="AutoShape 4" descr="http://p1.gexing.com/shaitu/20130103/1843/50e560dcd8157_6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4582" name="AutoShape 6" descr="http://p1.gexing.com/shaitu/20130103/1843/50e560dcd8157_6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2290" name="Picture 2" descr="http://d.hiphotos.baidu.com/image/h%3D220/sign=7752182c3c292df588c3ab178c305ce2/d788d43f8794a4c29ea23a2808f41bd5ad6e3934.jpg"/>
          <p:cNvPicPr>
            <a:picLocks noChangeAspect="1" noChangeArrowheads="1"/>
          </p:cNvPicPr>
          <p:nvPr/>
        </p:nvPicPr>
        <p:blipFill>
          <a:blip r:embed="rId4" cstate="print"/>
          <a:srcRect/>
          <a:stretch>
            <a:fillRect/>
          </a:stretch>
        </p:blipFill>
        <p:spPr bwMode="auto">
          <a:xfrm>
            <a:off x="4286248" y="4383820"/>
            <a:ext cx="4143404" cy="2331328"/>
          </a:xfrm>
          <a:prstGeom prst="rect">
            <a:avLst/>
          </a:prstGeom>
          <a:noFill/>
        </p:spPr>
      </p:pic>
      <p:sp>
        <p:nvSpPr>
          <p:cNvPr id="12292" name="AutoShape 4" descr="http://img3.douban.com/view/photo/raw/public/p17237787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cxnSp>
        <p:nvCxnSpPr>
          <p:cNvPr id="36" name="直接连接符 35"/>
          <p:cNvCxnSpPr/>
          <p:nvPr/>
        </p:nvCxnSpPr>
        <p:spPr>
          <a:xfrm rot="5400000">
            <a:off x="2821781" y="750087"/>
            <a:ext cx="1357298" cy="0"/>
          </a:xfrm>
          <a:prstGeom prst="line">
            <a:avLst/>
          </a:prstGeom>
          <a:ln w="69850" cmpd="dbl">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1285860"/>
            <a:ext cx="3643306" cy="0"/>
          </a:xfrm>
          <a:prstGeom prst="line">
            <a:avLst/>
          </a:prstGeom>
          <a:ln w="69850" cmpd="dbl">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flipH="1">
            <a:off x="-773463" y="1987850"/>
            <a:ext cx="1689735" cy="2"/>
          </a:xfrm>
          <a:prstGeom prst="line">
            <a:avLst/>
          </a:prstGeom>
          <a:ln w="69850" cmpd="dbl">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1071602" y="5500702"/>
            <a:ext cx="2286016" cy="0"/>
          </a:xfrm>
          <a:prstGeom prst="line">
            <a:avLst/>
          </a:prstGeom>
          <a:ln w="69850" cmpd="dbl">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0800000">
            <a:off x="0" y="4500570"/>
            <a:ext cx="3643306" cy="0"/>
          </a:xfrm>
          <a:prstGeom prst="line">
            <a:avLst/>
          </a:prstGeom>
          <a:ln w="69850" cmpd="dbl">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0800000">
            <a:off x="0" y="2643182"/>
            <a:ext cx="3714744" cy="1"/>
          </a:xfrm>
          <a:prstGeom prst="line">
            <a:avLst/>
          </a:prstGeom>
          <a:ln w="69850" cmpd="dbl">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400000">
            <a:off x="2393141" y="3607595"/>
            <a:ext cx="2214578" cy="0"/>
          </a:xfrm>
          <a:prstGeom prst="line">
            <a:avLst/>
          </a:prstGeom>
          <a:ln w="69850" cmpd="dbl">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0" y="6572272"/>
            <a:ext cx="3786182" cy="1588"/>
          </a:xfrm>
          <a:prstGeom prst="straightConnector1">
            <a:avLst/>
          </a:prstGeom>
          <a:ln w="69850" cmpd="dbl">
            <a:solidFill>
              <a:srgbClr val="0066CC"/>
            </a:solidFill>
            <a:headEnd type="none"/>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2000"/>
                                        <p:tgtEl>
                                          <p:spTgt spid="3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right)">
                                      <p:cBhvr>
                                        <p:cTn id="18" dur="2000"/>
                                        <p:tgtEl>
                                          <p:spTgt spid="37"/>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2000"/>
                                        <p:tgtEl>
                                          <p:spTgt spid="47"/>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up)">
                                      <p:cBhvr>
                                        <p:cTn id="37" dur="20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800" decel="100000"/>
                                        <p:tgtEl>
                                          <p:spTgt spid="7"/>
                                        </p:tgtEl>
                                      </p:cBhvr>
                                    </p:animEffect>
                                    <p:anim calcmode="lin" valueType="num">
                                      <p:cBhvr>
                                        <p:cTn id="43" dur="800" decel="100000" fill="hold"/>
                                        <p:tgtEl>
                                          <p:spTgt spid="7"/>
                                        </p:tgtEl>
                                        <p:attrNameLst>
                                          <p:attrName>style.rotation</p:attrName>
                                        </p:attrNameLst>
                                      </p:cBhvr>
                                      <p:tavLst>
                                        <p:tav tm="0">
                                          <p:val>
                                            <p:fltVal val="-90"/>
                                          </p:val>
                                        </p:tav>
                                        <p:tav tm="100000">
                                          <p:val>
                                            <p:fltVal val="0"/>
                                          </p:val>
                                        </p:tav>
                                      </p:tavLst>
                                    </p:anim>
                                    <p:anim calcmode="lin" valueType="num">
                                      <p:cBhvr>
                                        <p:cTn id="44" dur="800" decel="100000" fill="hold"/>
                                        <p:tgtEl>
                                          <p:spTgt spid="7"/>
                                        </p:tgtEl>
                                        <p:attrNameLst>
                                          <p:attrName>ppt_x</p:attrName>
                                        </p:attrNameLst>
                                      </p:cBhvr>
                                      <p:tavLst>
                                        <p:tav tm="0">
                                          <p:val>
                                            <p:strVal val="#ppt_x+0.4"/>
                                          </p:val>
                                        </p:tav>
                                        <p:tav tm="100000">
                                          <p:val>
                                            <p:strVal val="#ppt_x-0.05"/>
                                          </p:val>
                                        </p:tav>
                                      </p:tavLst>
                                    </p:anim>
                                    <p:anim calcmode="lin" valueType="num">
                                      <p:cBhvr>
                                        <p:cTn id="45" dur="800" decel="100000" fill="hold"/>
                                        <p:tgtEl>
                                          <p:spTgt spid="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20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2000"/>
                                        <p:tgtEl>
                                          <p:spTgt spid="39"/>
                                        </p:tgtEl>
                                      </p:cBhvr>
                                    </p:animEffect>
                                  </p:childTnLst>
                                </p:cTn>
                              </p:par>
                            </p:childTnLst>
                          </p:cTn>
                        </p:par>
                        <p:par>
                          <p:cTn id="58" fill="hold">
                            <p:stCondLst>
                              <p:cond delay="2000"/>
                            </p:stCondLst>
                            <p:childTnLst>
                              <p:par>
                                <p:cTn id="59" presetID="39" presetClass="entr" presetSubtype="0" accel="10000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62"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63"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left)">
                                      <p:cBhvr>
                                        <p:cTn id="69" dur="20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nodeType="clickEffect">
                                  <p:stCondLst>
                                    <p:cond delay="0"/>
                                  </p:stCondLst>
                                  <p:childTnLst>
                                    <p:set>
                                      <p:cBhvr>
                                        <p:cTn id="73" dur="1" fill="hold">
                                          <p:stCondLst>
                                            <p:cond delay="0"/>
                                          </p:stCondLst>
                                        </p:cTn>
                                        <p:tgtEl>
                                          <p:spTgt spid="24578"/>
                                        </p:tgtEl>
                                        <p:attrNameLst>
                                          <p:attrName>style.visibility</p:attrName>
                                        </p:attrNameLst>
                                      </p:cBhvr>
                                      <p:to>
                                        <p:strVal val="visible"/>
                                      </p:to>
                                    </p:set>
                                    <p:animEffect transition="in" filter="fade">
                                      <p:cBhvr>
                                        <p:cTn id="74" dur="1000"/>
                                        <p:tgtEl>
                                          <p:spTgt spid="24578"/>
                                        </p:tgtEl>
                                      </p:cBhvr>
                                    </p:animEffect>
                                    <p:anim calcmode="lin" valueType="num">
                                      <p:cBhvr>
                                        <p:cTn id="75" dur="1000" fill="hold"/>
                                        <p:tgtEl>
                                          <p:spTgt spid="24578"/>
                                        </p:tgtEl>
                                        <p:attrNameLst>
                                          <p:attrName>style.rotation</p:attrName>
                                        </p:attrNameLst>
                                      </p:cBhvr>
                                      <p:tavLst>
                                        <p:tav tm="0">
                                          <p:val>
                                            <p:fltVal val="720"/>
                                          </p:val>
                                        </p:tav>
                                        <p:tav tm="100000">
                                          <p:val>
                                            <p:fltVal val="0"/>
                                          </p:val>
                                        </p:tav>
                                      </p:tavLst>
                                    </p:anim>
                                    <p:anim calcmode="lin" valueType="num">
                                      <p:cBhvr>
                                        <p:cTn id="76" dur="1000" fill="hold"/>
                                        <p:tgtEl>
                                          <p:spTgt spid="24578"/>
                                        </p:tgtEl>
                                        <p:attrNameLst>
                                          <p:attrName>ppt_h</p:attrName>
                                        </p:attrNameLst>
                                      </p:cBhvr>
                                      <p:tavLst>
                                        <p:tav tm="0">
                                          <p:val>
                                            <p:fltVal val="0"/>
                                          </p:val>
                                        </p:tav>
                                        <p:tav tm="100000">
                                          <p:val>
                                            <p:strVal val="#ppt_h"/>
                                          </p:val>
                                        </p:tav>
                                      </p:tavLst>
                                    </p:anim>
                                    <p:anim calcmode="lin" valueType="num">
                                      <p:cBhvr>
                                        <p:cTn id="77" dur="1000" fill="hold"/>
                                        <p:tgtEl>
                                          <p:spTgt spid="24578"/>
                                        </p:tgtEl>
                                        <p:attrNameLst>
                                          <p:attrName>ppt_w</p:attrName>
                                        </p:attrNameLst>
                                      </p:cBhvr>
                                      <p:tavLst>
                                        <p:tav tm="0">
                                          <p:val>
                                            <p:fltVal val="0"/>
                                          </p:val>
                                        </p:tav>
                                        <p:tav tm="100000">
                                          <p:val>
                                            <p:strVal val="#ppt_w"/>
                                          </p:val>
                                        </p:tav>
                                      </p:tavLst>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12290"/>
                                        </p:tgtEl>
                                        <p:attrNameLst>
                                          <p:attrName>style.visibility</p:attrName>
                                        </p:attrNameLst>
                                      </p:cBhvr>
                                      <p:to>
                                        <p:strVal val="visible"/>
                                      </p:to>
                                    </p:set>
                                    <p:animEffect transition="in" filter="wipe(down)">
                                      <p:cBhvr>
                                        <p:cTn id="82" dur="580">
                                          <p:stCondLst>
                                            <p:cond delay="0"/>
                                          </p:stCondLst>
                                        </p:cTn>
                                        <p:tgtEl>
                                          <p:spTgt spid="12290"/>
                                        </p:tgtEl>
                                      </p:cBhvr>
                                    </p:animEffect>
                                    <p:anim calcmode="lin" valueType="num">
                                      <p:cBhvr>
                                        <p:cTn id="83"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88" dur="26">
                                          <p:stCondLst>
                                            <p:cond delay="650"/>
                                          </p:stCondLst>
                                        </p:cTn>
                                        <p:tgtEl>
                                          <p:spTgt spid="12290"/>
                                        </p:tgtEl>
                                      </p:cBhvr>
                                      <p:to x="100000" y="60000"/>
                                    </p:animScale>
                                    <p:animScale>
                                      <p:cBhvr>
                                        <p:cTn id="89" dur="166" decel="50000">
                                          <p:stCondLst>
                                            <p:cond delay="676"/>
                                          </p:stCondLst>
                                        </p:cTn>
                                        <p:tgtEl>
                                          <p:spTgt spid="12290"/>
                                        </p:tgtEl>
                                      </p:cBhvr>
                                      <p:to x="100000" y="100000"/>
                                    </p:animScale>
                                    <p:animScale>
                                      <p:cBhvr>
                                        <p:cTn id="90" dur="26">
                                          <p:stCondLst>
                                            <p:cond delay="1312"/>
                                          </p:stCondLst>
                                        </p:cTn>
                                        <p:tgtEl>
                                          <p:spTgt spid="12290"/>
                                        </p:tgtEl>
                                      </p:cBhvr>
                                      <p:to x="100000" y="80000"/>
                                    </p:animScale>
                                    <p:animScale>
                                      <p:cBhvr>
                                        <p:cTn id="91" dur="166" decel="50000">
                                          <p:stCondLst>
                                            <p:cond delay="1338"/>
                                          </p:stCondLst>
                                        </p:cTn>
                                        <p:tgtEl>
                                          <p:spTgt spid="12290"/>
                                        </p:tgtEl>
                                      </p:cBhvr>
                                      <p:to x="100000" y="100000"/>
                                    </p:animScale>
                                    <p:animScale>
                                      <p:cBhvr>
                                        <p:cTn id="92" dur="26">
                                          <p:stCondLst>
                                            <p:cond delay="1642"/>
                                          </p:stCondLst>
                                        </p:cTn>
                                        <p:tgtEl>
                                          <p:spTgt spid="12290"/>
                                        </p:tgtEl>
                                      </p:cBhvr>
                                      <p:to x="100000" y="90000"/>
                                    </p:animScale>
                                    <p:animScale>
                                      <p:cBhvr>
                                        <p:cTn id="93" dur="166" decel="50000">
                                          <p:stCondLst>
                                            <p:cond delay="1668"/>
                                          </p:stCondLst>
                                        </p:cTn>
                                        <p:tgtEl>
                                          <p:spTgt spid="12290"/>
                                        </p:tgtEl>
                                      </p:cBhvr>
                                      <p:to x="100000" y="100000"/>
                                    </p:animScale>
                                    <p:animScale>
                                      <p:cBhvr>
                                        <p:cTn id="94" dur="26">
                                          <p:stCondLst>
                                            <p:cond delay="1808"/>
                                          </p:stCondLst>
                                        </p:cTn>
                                        <p:tgtEl>
                                          <p:spTgt spid="12290"/>
                                        </p:tgtEl>
                                      </p:cBhvr>
                                      <p:to x="100000" y="95000"/>
                                    </p:animScale>
                                    <p:animScale>
                                      <p:cBhvr>
                                        <p:cTn id="95"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0fea094b62aa.jpg"/>
          <p:cNvPicPr>
            <a:picLocks noChangeAspect="1"/>
          </p:cNvPicPr>
          <p:nvPr/>
        </p:nvPicPr>
        <p:blipFill>
          <a:blip r:embed="rId2" cstate="print"/>
          <a:stretch>
            <a:fillRect/>
          </a:stretch>
        </p:blipFill>
        <p:spPr>
          <a:xfrm>
            <a:off x="0" y="714356"/>
            <a:ext cx="9144000" cy="5140990"/>
          </a:xfrm>
          <a:prstGeom prst="rect">
            <a:avLst/>
          </a:prstGeom>
        </p:spPr>
      </p:pic>
      <p:sp>
        <p:nvSpPr>
          <p:cNvPr id="2050" name="AutoShape 2" descr="http://p3.gexing.com/shaitu/20130103/1843/50e560dcd815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 name="矩形 3"/>
          <p:cNvSpPr/>
          <p:nvPr/>
        </p:nvSpPr>
        <p:spPr>
          <a:xfrm>
            <a:off x="71438" y="3000372"/>
            <a:ext cx="1214414" cy="3416320"/>
          </a:xfrm>
          <a:prstGeom prst="rect">
            <a:avLst/>
          </a:prstGeom>
          <a:ln w="47625">
            <a:solidFill>
              <a:srgbClr val="FFFF66">
                <a:alpha val="95000"/>
              </a:srgbClr>
            </a:solidFill>
            <a:prstDash val="sysDot"/>
          </a:ln>
        </p:spPr>
        <p:txBody>
          <a:bodyPr wrap="square">
            <a:spAutoFit/>
          </a:bodyPr>
          <a:lstStyle/>
          <a:p>
            <a:r>
              <a:rPr lang="en-US" altLang="zh-CN" dirty="0" smtClean="0"/>
              <a:t>《</a:t>
            </a:r>
            <a:r>
              <a:rPr lang="zh-CN" altLang="en-US" dirty="0" smtClean="0"/>
              <a:t>风之谷</a:t>
            </a:r>
            <a:r>
              <a:rPr lang="en-US" altLang="zh-CN" dirty="0" smtClean="0"/>
              <a:t>》</a:t>
            </a:r>
            <a:r>
              <a:rPr lang="zh-CN" altLang="en-US" dirty="0" smtClean="0"/>
              <a:t>（英语：</a:t>
            </a:r>
            <a:r>
              <a:rPr lang="en-US" altLang="zh-CN" dirty="0" smtClean="0"/>
              <a:t>Nausicaä</a:t>
            </a:r>
          </a:p>
          <a:p>
            <a:r>
              <a:rPr lang="en-US" altLang="zh-CN" dirty="0" smtClean="0"/>
              <a:t>of the Valley of the Wind</a:t>
            </a:r>
            <a:r>
              <a:rPr lang="zh-CN" altLang="en-US" dirty="0" smtClean="0"/>
              <a:t>）改编于</a:t>
            </a:r>
            <a:endParaRPr lang="en-US" altLang="zh-CN" dirty="0" smtClean="0"/>
          </a:p>
          <a:p>
            <a:r>
              <a:rPr lang="zh-CN" altLang="en-US" dirty="0" smtClean="0"/>
              <a:t>宫崎骏的同名漫画，宫崎骏</a:t>
            </a:r>
            <a:endParaRPr lang="en-US" altLang="zh-CN" dirty="0" smtClean="0"/>
          </a:p>
          <a:p>
            <a:r>
              <a:rPr lang="zh-CN" altLang="en-US" dirty="0" smtClean="0"/>
              <a:t>担任影片的导演</a:t>
            </a:r>
            <a:endParaRPr lang="zh-CN" altLang="en-US" dirty="0"/>
          </a:p>
        </p:txBody>
      </p:sp>
      <p:sp>
        <p:nvSpPr>
          <p:cNvPr id="5" name="矩形 4"/>
          <p:cNvSpPr/>
          <p:nvPr/>
        </p:nvSpPr>
        <p:spPr>
          <a:xfrm>
            <a:off x="428596" y="142852"/>
            <a:ext cx="4357718" cy="2031325"/>
          </a:xfrm>
          <a:prstGeom prst="rect">
            <a:avLst/>
          </a:prstGeom>
          <a:ln w="38100" cmpd="dbl">
            <a:solidFill>
              <a:srgbClr val="99FF66">
                <a:alpha val="90000"/>
              </a:srgbClr>
            </a:solidFill>
            <a:prstDash val="dash"/>
          </a:ln>
        </p:spPr>
        <p:txBody>
          <a:bodyPr wrap="square">
            <a:spAutoFit/>
          </a:bodyPr>
          <a:lstStyle/>
          <a:p>
            <a:r>
              <a:rPr lang="zh-CN" altLang="en-US" dirty="0" smtClean="0"/>
              <a:t>影片讲述千年前世界的产业文明达致巅峰后，经历一场称为“火之七日”的战争而毁于一旦。世界被一种由菌类构成，名叫腐海的新生态体系所掩盖，只有巨型昆虫能够适应其中，而人类们生活在仅存的小面积土地上，在面对巨型昆虫和会释放瘴气的腐海森林包围威胁下积极求存的故事。</a:t>
            </a:r>
            <a:endParaRPr lang="zh-CN" altLang="en-US" dirty="0"/>
          </a:p>
        </p:txBody>
      </p:sp>
      <p:pic>
        <p:nvPicPr>
          <p:cNvPr id="2" name="Picture 2" descr="http://static2.photo.sina.com.cn/bmiddle/4b32a5dd43f30daaa1171"/>
          <p:cNvPicPr>
            <a:picLocks noChangeAspect="1" noChangeArrowheads="1"/>
          </p:cNvPicPr>
          <p:nvPr/>
        </p:nvPicPr>
        <p:blipFill>
          <a:blip r:embed="rId3" cstate="print"/>
          <a:srcRect/>
          <a:stretch>
            <a:fillRect/>
          </a:stretch>
        </p:blipFill>
        <p:spPr bwMode="auto">
          <a:xfrm>
            <a:off x="1498634" y="2500306"/>
            <a:ext cx="3001928" cy="4000528"/>
          </a:xfrm>
          <a:prstGeom prst="rect">
            <a:avLst/>
          </a:prstGeom>
          <a:ln w="88900" cap="sq" cmpd="thickThin">
            <a:solidFill>
              <a:srgbClr val="000000"/>
            </a:solidFill>
            <a:prstDash val="solid"/>
            <a:miter lim="800000"/>
          </a:ln>
          <a:effectLst>
            <a:innerShdw blurRad="76200">
              <a:srgbClr val="000000"/>
            </a:innerShdw>
          </a:effectLst>
        </p:spPr>
      </p:pic>
      <p:pic>
        <p:nvPicPr>
          <p:cNvPr id="2054" name="Picture 6" descr="http://ws3.cdn.caijing.com.cn/2014/1111/1415704544154.jpg"/>
          <p:cNvPicPr>
            <a:picLocks noChangeAspect="1" noChangeArrowheads="1"/>
          </p:cNvPicPr>
          <p:nvPr/>
        </p:nvPicPr>
        <p:blipFill>
          <a:blip r:embed="rId4" cstate="print"/>
          <a:srcRect/>
          <a:stretch>
            <a:fillRect/>
          </a:stretch>
        </p:blipFill>
        <p:spPr bwMode="auto">
          <a:xfrm>
            <a:off x="4857752" y="285728"/>
            <a:ext cx="3962672" cy="2694618"/>
          </a:xfrm>
          <a:prstGeom prst="ellipse">
            <a:avLst/>
          </a:prstGeom>
          <a:ln>
            <a:noFill/>
          </a:ln>
          <a:effectLst>
            <a:softEdge rad="112500"/>
          </a:effectLst>
        </p:spPr>
      </p:pic>
      <p:sp>
        <p:nvSpPr>
          <p:cNvPr id="10" name="矩形 9"/>
          <p:cNvSpPr/>
          <p:nvPr/>
        </p:nvSpPr>
        <p:spPr>
          <a:xfrm>
            <a:off x="5786446" y="5715016"/>
            <a:ext cx="2271776" cy="923330"/>
          </a:xfrm>
          <a:prstGeom prst="rect">
            <a:avLst/>
          </a:prstGeom>
          <a:noFill/>
        </p:spPr>
        <p:txBody>
          <a:bodyPr wrap="none" lIns="91440" tIns="45720" rIns="91440" bIns="45720">
            <a:spAutoFit/>
          </a:bodyPr>
          <a:lstStyle/>
          <a:p>
            <a:pPr algn="ctr"/>
            <a:r>
              <a:rPr lang="zh-CN" alt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风之谷</a:t>
            </a:r>
            <a:endParaRPr lang="zh-CN" alt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pSp>
        <p:nvGrpSpPr>
          <p:cNvPr id="13" name="组合 12"/>
          <p:cNvGrpSpPr/>
          <p:nvPr/>
        </p:nvGrpSpPr>
        <p:grpSpPr>
          <a:xfrm>
            <a:off x="4925818" y="3553892"/>
            <a:ext cx="4146776" cy="2326308"/>
            <a:chOff x="4925818" y="3553892"/>
            <a:chExt cx="4146776" cy="2326308"/>
          </a:xfrm>
        </p:grpSpPr>
        <p:sp>
          <p:nvSpPr>
            <p:cNvPr id="6" name="矩形 5"/>
            <p:cNvSpPr/>
            <p:nvPr/>
          </p:nvSpPr>
          <p:spPr>
            <a:xfrm>
              <a:off x="5072098" y="3571876"/>
              <a:ext cx="3857620" cy="2308324"/>
            </a:xfrm>
            <a:prstGeom prst="rect">
              <a:avLst/>
            </a:prstGeom>
          </p:spPr>
          <p:txBody>
            <a:bodyPr wrap="square">
              <a:spAutoFit/>
            </a:bodyPr>
            <a:lstStyle/>
            <a:p>
              <a:r>
                <a:rPr lang="zh-CN" altLang="en-US" dirty="0" smtClean="0"/>
                <a:t>宫崎骏通过影片鲜明地表达了两种对待自然的态度，一种是库夏娜式的以战争武力来毁灭，一种是娜乌西卡式的和平相处的环保态度。用好莱坞式的个人英雄主义的手法温和自然地讲述一个神话般的故事，同时表明出导演本身的世界观和人生观，让观众看到希望并相信梦想的力量。</a:t>
              </a:r>
              <a:endParaRPr lang="zh-CN" altLang="en-US" dirty="0"/>
            </a:p>
          </p:txBody>
        </p:sp>
        <p:sp>
          <p:nvSpPr>
            <p:cNvPr id="11" name="左中括号 10"/>
            <p:cNvSpPr/>
            <p:nvPr/>
          </p:nvSpPr>
          <p:spPr>
            <a:xfrm>
              <a:off x="4925818" y="3571876"/>
              <a:ext cx="432000" cy="2304000"/>
            </a:xfrm>
            <a:prstGeom prst="leftBracket">
              <a:avLst/>
            </a:prstGeom>
            <a:ln w="25400">
              <a:solidFill>
                <a:srgbClr val="00CCFF"/>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右中括号 11"/>
            <p:cNvSpPr/>
            <p:nvPr/>
          </p:nvSpPr>
          <p:spPr>
            <a:xfrm>
              <a:off x="8640594" y="3553892"/>
              <a:ext cx="432000" cy="2304000"/>
            </a:xfrm>
            <a:prstGeom prst="rightBracket">
              <a:avLst/>
            </a:prstGeom>
            <a:ln w="25400">
              <a:solidFill>
                <a:srgbClr val="00CCFF"/>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4" name="Picture 2" descr="D:\花纹\天使.png"/>
          <p:cNvPicPr>
            <a:picLocks noChangeAspect="1"/>
          </p:cNvPicPr>
          <p:nvPr/>
        </p:nvPicPr>
        <p:blipFill>
          <a:blip r:embed="rId5" cstate="print"/>
          <a:stretch>
            <a:fillRect/>
          </a:stretch>
        </p:blipFill>
        <p:spPr>
          <a:xfrm rot="443540" flipH="1">
            <a:off x="4984381" y="46842"/>
            <a:ext cx="786837" cy="908750"/>
          </a:xfrm>
          <a:prstGeom prst="rect">
            <a:avLst/>
          </a:prstGeom>
          <a:noFill/>
          <a:ln w="9525">
            <a:noFill/>
            <a:miter/>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ppt_x</p:attrName>
                                        </p:attrNameLst>
                                      </p:cBhvr>
                                      <p:tavLst>
                                        <p:tav tm="0">
                                          <p:val>
                                            <p:strVal val="#ppt_x"/>
                                          </p:val>
                                        </p:tav>
                                        <p:tav tm="100000">
                                          <p:val>
                                            <p:strVal val="#ppt_x"/>
                                          </p:val>
                                        </p:tav>
                                      </p:tavLst>
                                    </p:anim>
                                    <p:anim calcmode="lin" valueType="num">
                                      <p:cBhvr>
                                        <p:cTn id="8" dur="3000" fill="hold"/>
                                        <p:tgtEl>
                                          <p:spTgt spid="10"/>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50000">
                                          <p:val>
                                            <p:clrVal>
                                              <a:schemeClr val="hlink"/>
                                            </p:clrVal>
                                          </p:val>
                                        </p:tav>
                                        <p:tav tm="50000">
                                          <p:val>
                                            <p:clrVal>
                                              <a:srgbClr val="FFFF00"/>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000" fill="hold"/>
                                        <p:tgtEl>
                                          <p:spTgt spid="2"/>
                                        </p:tgtEl>
                                        <p:attrNameLst>
                                          <p:attrName>ppt_w</p:attrName>
                                        </p:attrNameLst>
                                      </p:cBhvr>
                                      <p:tavLst>
                                        <p:tav tm="0">
                                          <p:val>
                                            <p:fltVal val="0"/>
                                          </p:val>
                                        </p:tav>
                                        <p:tav tm="100000">
                                          <p:val>
                                            <p:strVal val="#ppt_w"/>
                                          </p:val>
                                        </p:tav>
                                      </p:tavLst>
                                    </p:anim>
                                    <p:anim calcmode="lin" valueType="num">
                                      <p:cBhvr>
                                        <p:cTn id="21" dur="2000" fill="hold"/>
                                        <p:tgtEl>
                                          <p:spTgt spid="2"/>
                                        </p:tgtEl>
                                        <p:attrNameLst>
                                          <p:attrName>ppt_h</p:attrName>
                                        </p:attrNameLst>
                                      </p:cBhvr>
                                      <p:tavLst>
                                        <p:tav tm="0">
                                          <p:val>
                                            <p:fltVal val="0"/>
                                          </p:val>
                                        </p:tav>
                                        <p:tav tm="100000">
                                          <p:val>
                                            <p:strVal val="#ppt_h"/>
                                          </p:val>
                                        </p:tav>
                                      </p:tavLst>
                                    </p:anim>
                                    <p:anim calcmode="lin" valueType="num">
                                      <p:cBhvr>
                                        <p:cTn id="22"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fade">
                                      <p:cBhvr>
                                        <p:cTn id="40" dur="2000"/>
                                        <p:tgtEl>
                                          <p:spTgt spid="2054"/>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4.duitang.com/uploads/item/201208/27/20120827163352_aUEQB.jpeg"/>
          <p:cNvPicPr>
            <a:picLocks noChangeAspect="1" noChangeArrowheads="1"/>
          </p:cNvPicPr>
          <p:nvPr/>
        </p:nvPicPr>
        <p:blipFill>
          <a:blip r:embed="rId2" cstate="print"/>
          <a:srcRect/>
          <a:stretch>
            <a:fillRect/>
          </a:stretch>
        </p:blipFill>
        <p:spPr bwMode="auto">
          <a:xfrm>
            <a:off x="0" y="357166"/>
            <a:ext cx="9144026" cy="5715016"/>
          </a:xfrm>
          <a:prstGeom prst="rect">
            <a:avLst/>
          </a:prstGeom>
          <a:noFill/>
        </p:spPr>
      </p:pic>
      <p:sp>
        <p:nvSpPr>
          <p:cNvPr id="4" name="矩形 3"/>
          <p:cNvSpPr/>
          <p:nvPr/>
        </p:nvSpPr>
        <p:spPr>
          <a:xfrm>
            <a:off x="0" y="1071546"/>
            <a:ext cx="9144000" cy="369332"/>
          </a:xfrm>
          <a:prstGeom prst="rect">
            <a:avLst/>
          </a:prstGeom>
        </p:spPr>
        <p:txBody>
          <a:bodyPr wrap="square">
            <a:spAutoFit/>
          </a:bodyPr>
          <a:lstStyle/>
          <a:p>
            <a:r>
              <a:rPr lang="en-US" altLang="zh-CN" dirty="0" smtClean="0"/>
              <a:t>         </a:t>
            </a:r>
            <a:endParaRPr lang="zh-CN" altLang="en-US" dirty="0"/>
          </a:p>
        </p:txBody>
      </p:sp>
      <p:pic>
        <p:nvPicPr>
          <p:cNvPr id="3076" name="Picture 4" descr="http://www.cheyoutan.com/wp-content/uploads/2015/07/7369383322.jpg"/>
          <p:cNvPicPr>
            <a:picLocks noChangeAspect="1" noChangeArrowheads="1"/>
          </p:cNvPicPr>
          <p:nvPr/>
        </p:nvPicPr>
        <p:blipFill>
          <a:blip r:embed="rId3" cstate="print"/>
          <a:srcRect/>
          <a:stretch>
            <a:fillRect/>
          </a:stretch>
        </p:blipFill>
        <p:spPr bwMode="auto">
          <a:xfrm>
            <a:off x="6151849" y="2571744"/>
            <a:ext cx="2992151" cy="4286256"/>
          </a:xfrm>
          <a:prstGeom prst="rect">
            <a:avLst/>
          </a:prstGeom>
          <a:ln>
            <a:noFill/>
          </a:ln>
          <a:effectLst>
            <a:softEdge rad="112500"/>
          </a:effectLst>
        </p:spPr>
      </p:pic>
      <p:pic>
        <p:nvPicPr>
          <p:cNvPr id="3078" name="Picture 6" descr="http://a2.att.hudong.com/13/28/01300000440507127840280655924.jpg"/>
          <p:cNvPicPr>
            <a:picLocks noChangeAspect="1" noChangeArrowheads="1"/>
          </p:cNvPicPr>
          <p:nvPr/>
        </p:nvPicPr>
        <p:blipFill>
          <a:blip r:embed="rId4" cstate="print"/>
          <a:srcRect/>
          <a:stretch>
            <a:fillRect/>
          </a:stretch>
        </p:blipFill>
        <p:spPr bwMode="auto">
          <a:xfrm>
            <a:off x="0" y="2554081"/>
            <a:ext cx="3063288" cy="4303919"/>
          </a:xfrm>
          <a:prstGeom prst="rect">
            <a:avLst/>
          </a:prstGeom>
          <a:ln>
            <a:noFill/>
          </a:ln>
          <a:effectLst>
            <a:softEdge rad="112500"/>
          </a:effectLst>
        </p:spPr>
      </p:pic>
      <p:sp>
        <p:nvSpPr>
          <p:cNvPr id="10" name="矩形 9"/>
          <p:cNvSpPr/>
          <p:nvPr/>
        </p:nvSpPr>
        <p:spPr>
          <a:xfrm>
            <a:off x="3929058" y="0"/>
            <a:ext cx="157607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红猪</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横卷形 8"/>
          <p:cNvSpPr/>
          <p:nvPr/>
        </p:nvSpPr>
        <p:spPr>
          <a:xfrm>
            <a:off x="71406" y="1000108"/>
            <a:ext cx="9000000" cy="1214446"/>
          </a:xfrm>
          <a:prstGeom prst="horizontalScroll">
            <a:avLst/>
          </a:prstGeom>
          <a:gradFill>
            <a:gsLst>
              <a:gs pos="0">
                <a:srgbClr val="FFF200">
                  <a:alpha val="60000"/>
                </a:srgbClr>
              </a:gs>
              <a:gs pos="45000">
                <a:srgbClr val="FF7A00">
                  <a:alpha val="60000"/>
                </a:srgbClr>
              </a:gs>
              <a:gs pos="70000">
                <a:srgbClr val="FF0300">
                  <a:alpha val="60000"/>
                </a:srgbClr>
              </a:gs>
              <a:gs pos="100000">
                <a:srgbClr val="4D0808">
                  <a:alpha val="60000"/>
                </a:srgbClr>
              </a:gs>
            </a:gsLst>
            <a:lin ang="5400000" scaled="0"/>
          </a:gradFill>
          <a:ln>
            <a:gradFill>
              <a:gsLst>
                <a:gs pos="0">
                  <a:srgbClr val="FFF200">
                    <a:alpha val="80000"/>
                  </a:srgbClr>
                </a:gs>
                <a:gs pos="45000">
                  <a:srgbClr val="FF7A00">
                    <a:alpha val="80000"/>
                  </a:srgbClr>
                </a:gs>
                <a:gs pos="70000">
                  <a:srgbClr val="FF0300">
                    <a:alpha val="80000"/>
                  </a:srgbClr>
                </a:gs>
                <a:gs pos="100000">
                  <a:srgbClr val="4D0808">
                    <a:alpha val="70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a:t>
            </a:r>
            <a:r>
              <a:rPr lang="zh-CN" altLang="en-US" dirty="0" smtClean="0"/>
              <a:t>红猪</a:t>
            </a:r>
            <a:r>
              <a:rPr lang="en-US" altLang="zh-CN" dirty="0" smtClean="0"/>
              <a:t>》</a:t>
            </a:r>
            <a:r>
              <a:rPr lang="zh-CN" altLang="en-US" dirty="0" smtClean="0"/>
              <a:t>（日语：红</a:t>
            </a:r>
            <a:r>
              <a:rPr lang="ja-JP" altLang="en-US" dirty="0" smtClean="0"/>
              <a:t>の</a:t>
            </a:r>
            <a:r>
              <a:rPr lang="zh-CN" altLang="en-US" dirty="0" smtClean="0"/>
              <a:t>豚）改编自宫崎骏漫画作品</a:t>
            </a:r>
            <a:r>
              <a:rPr lang="en-US" altLang="zh-CN" dirty="0" smtClean="0"/>
              <a:t>《</a:t>
            </a:r>
            <a:r>
              <a:rPr lang="zh-CN" altLang="en-US" dirty="0" smtClean="0"/>
              <a:t>飞行艇时代</a:t>
            </a:r>
            <a:r>
              <a:rPr lang="en-US" altLang="zh-CN" dirty="0" smtClean="0"/>
              <a:t>》</a:t>
            </a:r>
            <a:r>
              <a:rPr lang="zh-CN" altLang="en-US" dirty="0" smtClean="0"/>
              <a:t>，是吉卜力工作室于</a:t>
            </a:r>
            <a:r>
              <a:rPr lang="en-US" altLang="zh-CN" dirty="0" smtClean="0"/>
              <a:t>1992</a:t>
            </a:r>
            <a:r>
              <a:rPr lang="zh-CN" altLang="en-US" dirty="0" smtClean="0"/>
              <a:t>年推出的一部动画电影，由宫崎骏担任导演。主要讲述了被自己诅咒而变成猪的主人公打击空中劫匪，保护身边的人的故事。</a:t>
            </a:r>
            <a:endParaRPr lang="zh-CN" altLang="en-US" dirty="0"/>
          </a:p>
        </p:txBody>
      </p:sp>
      <p:grpSp>
        <p:nvGrpSpPr>
          <p:cNvPr id="25" name="组合 24"/>
          <p:cNvGrpSpPr/>
          <p:nvPr/>
        </p:nvGrpSpPr>
        <p:grpSpPr>
          <a:xfrm>
            <a:off x="3214678" y="2928934"/>
            <a:ext cx="2714644" cy="2428892"/>
            <a:chOff x="3214678" y="2928934"/>
            <a:chExt cx="2714644" cy="2428892"/>
          </a:xfrm>
        </p:grpSpPr>
        <p:sp>
          <p:nvSpPr>
            <p:cNvPr id="6" name="矩形 5"/>
            <p:cNvSpPr/>
            <p:nvPr/>
          </p:nvSpPr>
          <p:spPr>
            <a:xfrm>
              <a:off x="3214678" y="3143248"/>
              <a:ext cx="2714644" cy="2031325"/>
            </a:xfrm>
            <a:prstGeom prst="rect">
              <a:avLst/>
            </a:prstGeom>
            <a:solidFill>
              <a:srgbClr val="CCFFFF"/>
            </a:solidFill>
          </p:spPr>
          <p:txBody>
            <a:bodyPr wrap="square">
              <a:spAutoFit/>
            </a:bodyPr>
            <a:lstStyle/>
            <a:p>
              <a:r>
                <a:rPr lang="en-US" altLang="zh-CN" dirty="0" smtClean="0"/>
                <a:t>《</a:t>
              </a:r>
              <a:r>
                <a:rPr lang="zh-CN" altLang="en-US" dirty="0" smtClean="0"/>
                <a:t>红猪</a:t>
              </a:r>
              <a:r>
                <a:rPr lang="en-US" altLang="zh-CN" dirty="0" smtClean="0"/>
                <a:t>》</a:t>
              </a:r>
              <a:r>
                <a:rPr lang="zh-CN" altLang="en-US" dirty="0" smtClean="0"/>
                <a:t>将背景设定在二十世纪二十年代的意大利，同样是欧洲风味的背景和音乐，为了更加真实地表达出欧洲当地的风土人情，制作委员会曾到过亚得里亚沿海进行实地考查。</a:t>
              </a:r>
              <a:endParaRPr lang="zh-CN" altLang="en-US" dirty="0"/>
            </a:p>
          </p:txBody>
        </p:sp>
        <p:grpSp>
          <p:nvGrpSpPr>
            <p:cNvPr id="18" name="组合 17"/>
            <p:cNvGrpSpPr/>
            <p:nvPr/>
          </p:nvGrpSpPr>
          <p:grpSpPr>
            <a:xfrm>
              <a:off x="3571868" y="2928934"/>
              <a:ext cx="2000264" cy="285752"/>
              <a:chOff x="3571868" y="4572008"/>
              <a:chExt cx="2000264" cy="285752"/>
            </a:xfrm>
          </p:grpSpPr>
          <p:sp>
            <p:nvSpPr>
              <p:cNvPr id="11" name="菱形 10"/>
              <p:cNvSpPr/>
              <p:nvPr/>
            </p:nvSpPr>
            <p:spPr>
              <a:xfrm>
                <a:off x="4429124" y="4572008"/>
                <a:ext cx="285752" cy="285752"/>
              </a:xfrm>
              <a:prstGeom prst="diamond">
                <a:avLst/>
              </a:prstGeom>
              <a:solidFill>
                <a:srgbClr val="FF99FF"/>
              </a:solidFill>
              <a:ln>
                <a:solidFill>
                  <a:srgbClr val="FF66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决策 11"/>
              <p:cNvSpPr/>
              <p:nvPr/>
            </p:nvSpPr>
            <p:spPr>
              <a:xfrm>
                <a:off x="3997686" y="4643446"/>
                <a:ext cx="360000" cy="142876"/>
              </a:xfrm>
              <a:prstGeom prst="flowChartDecision">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决策 12"/>
              <p:cNvSpPr/>
              <p:nvPr/>
            </p:nvSpPr>
            <p:spPr>
              <a:xfrm>
                <a:off x="5212132" y="4643446"/>
                <a:ext cx="360000" cy="142876"/>
              </a:xfrm>
              <a:prstGeom prst="flowChartDecision">
                <a:avLst/>
              </a:prstGeom>
              <a:solidFill>
                <a:srgbClr val="99FF66"/>
              </a:solidFill>
              <a:ln>
                <a:solidFill>
                  <a:srgbClr val="00FF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决策 13"/>
              <p:cNvSpPr/>
              <p:nvPr/>
            </p:nvSpPr>
            <p:spPr>
              <a:xfrm>
                <a:off x="3571868" y="4643446"/>
                <a:ext cx="360000" cy="142876"/>
              </a:xfrm>
              <a:prstGeom prst="flowChartDecision">
                <a:avLst/>
              </a:prstGeom>
              <a:solidFill>
                <a:srgbClr val="99FF66"/>
              </a:solidFill>
              <a:ln>
                <a:solidFill>
                  <a:srgbClr val="00FF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决策 15"/>
              <p:cNvSpPr/>
              <p:nvPr/>
            </p:nvSpPr>
            <p:spPr>
              <a:xfrm>
                <a:off x="4786314" y="4643446"/>
                <a:ext cx="360000" cy="142876"/>
              </a:xfrm>
              <a:prstGeom prst="flowChartDecision">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571868" y="5072074"/>
              <a:ext cx="2000264" cy="285752"/>
              <a:chOff x="3571868" y="4572008"/>
              <a:chExt cx="2000264" cy="285752"/>
            </a:xfrm>
          </p:grpSpPr>
          <p:sp>
            <p:nvSpPr>
              <p:cNvPr id="20" name="菱形 19"/>
              <p:cNvSpPr/>
              <p:nvPr/>
            </p:nvSpPr>
            <p:spPr>
              <a:xfrm>
                <a:off x="4429124" y="4572008"/>
                <a:ext cx="285752" cy="285752"/>
              </a:xfrm>
              <a:prstGeom prst="diamond">
                <a:avLst/>
              </a:prstGeom>
              <a:solidFill>
                <a:srgbClr val="FF99FF"/>
              </a:solidFill>
              <a:ln>
                <a:solidFill>
                  <a:srgbClr val="FF66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决策 20"/>
              <p:cNvSpPr/>
              <p:nvPr/>
            </p:nvSpPr>
            <p:spPr>
              <a:xfrm>
                <a:off x="3997686" y="4643446"/>
                <a:ext cx="360000" cy="142876"/>
              </a:xfrm>
              <a:prstGeom prst="flowChartDecision">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决策 21"/>
              <p:cNvSpPr/>
              <p:nvPr/>
            </p:nvSpPr>
            <p:spPr>
              <a:xfrm>
                <a:off x="5212132" y="4643446"/>
                <a:ext cx="360000" cy="142876"/>
              </a:xfrm>
              <a:prstGeom prst="flowChartDecision">
                <a:avLst/>
              </a:prstGeom>
              <a:solidFill>
                <a:srgbClr val="99FF66"/>
              </a:solidFill>
              <a:ln>
                <a:solidFill>
                  <a:srgbClr val="00FF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决策 22"/>
              <p:cNvSpPr/>
              <p:nvPr/>
            </p:nvSpPr>
            <p:spPr>
              <a:xfrm>
                <a:off x="3571868" y="4643446"/>
                <a:ext cx="360000" cy="142876"/>
              </a:xfrm>
              <a:prstGeom prst="flowChartDecision">
                <a:avLst/>
              </a:prstGeom>
              <a:solidFill>
                <a:srgbClr val="99FF66"/>
              </a:solidFill>
              <a:ln>
                <a:solidFill>
                  <a:srgbClr val="00FF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决策 23"/>
              <p:cNvSpPr/>
              <p:nvPr/>
            </p:nvSpPr>
            <p:spPr>
              <a:xfrm>
                <a:off x="4786314" y="4643446"/>
                <a:ext cx="360000" cy="142876"/>
              </a:xfrm>
              <a:prstGeom prst="flowChartDecision">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000"/>
                                        <p:tgtEl>
                                          <p:spTgt spid="3076"/>
                                        </p:tgtEl>
                                      </p:cBhvr>
                                    </p:animEffect>
                                    <p:anim calcmode="lin" valueType="num">
                                      <p:cBhvr>
                                        <p:cTn id="29" dur="1000" fill="hold"/>
                                        <p:tgtEl>
                                          <p:spTgt spid="3076"/>
                                        </p:tgtEl>
                                        <p:attrNameLst>
                                          <p:attrName>ppt_x</p:attrName>
                                        </p:attrNameLst>
                                      </p:cBhvr>
                                      <p:tavLst>
                                        <p:tav tm="0">
                                          <p:val>
                                            <p:strVal val="#ppt_x"/>
                                          </p:val>
                                        </p:tav>
                                        <p:tav tm="100000">
                                          <p:val>
                                            <p:strVal val="#ppt_x"/>
                                          </p:val>
                                        </p:tav>
                                      </p:tavLst>
                                    </p:anim>
                                    <p:anim calcmode="lin" valueType="num">
                                      <p:cBhvr>
                                        <p:cTn id="3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g.hiphotos.baidu.com/zhidao/pic/item/203fb80e7bec54e778d31e50b8389b504fc26a44.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5" name="矩形 4"/>
          <p:cNvSpPr/>
          <p:nvPr/>
        </p:nvSpPr>
        <p:spPr>
          <a:xfrm>
            <a:off x="642910" y="0"/>
            <a:ext cx="1000132" cy="1938992"/>
          </a:xfrm>
          <a:prstGeom prst="rect">
            <a:avLst/>
          </a:prstGeom>
        </p:spPr>
        <p:txBody>
          <a:bodyPr wrap="square">
            <a:spAutoFit/>
            <a:scene3d>
              <a:camera prst="orthographicFront">
                <a:rot lat="0" lon="21299999" rev="0"/>
              </a:camera>
              <a:lightRig rig="threePt" dir="t"/>
            </a:scene3d>
          </a:bodyPr>
          <a:lstStyle/>
          <a:p>
            <a:r>
              <a:rPr lang="zh-CN" alt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DFKai-SB" pitchFamily="65" charset="-120"/>
                <a:ea typeface="DFKai-SB" pitchFamily="65" charset="-120"/>
              </a:rPr>
              <a:t>龙猫</a:t>
            </a:r>
            <a:endParaRPr lang="zh-CN" alt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DFKai-SB" pitchFamily="65" charset="-120"/>
              <a:ea typeface="DFKai-SB" pitchFamily="65" charset="-120"/>
            </a:endParaRPr>
          </a:p>
        </p:txBody>
      </p:sp>
      <p:sp>
        <p:nvSpPr>
          <p:cNvPr id="6" name="矩形 5"/>
          <p:cNvSpPr/>
          <p:nvPr/>
        </p:nvSpPr>
        <p:spPr>
          <a:xfrm>
            <a:off x="6000792" y="263420"/>
            <a:ext cx="3357554" cy="2308324"/>
          </a:xfrm>
          <a:prstGeom prst="rect">
            <a:avLst/>
          </a:prstGeom>
        </p:spPr>
        <p:txBody>
          <a:bodyPr wrap="square">
            <a:spAutoFit/>
          </a:bodyPr>
          <a:lstStyle/>
          <a:p>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龙猫</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（日语：</a:t>
            </a:r>
            <a:r>
              <a:rPr lang="ja-JP" altLang="en-US" dirty="0" smtClean="0">
                <a:latin typeface="楷体" pitchFamily="49" charset="-122"/>
                <a:ea typeface="楷体" pitchFamily="49" charset="-122"/>
              </a:rPr>
              <a:t>となりのトトロ）</a:t>
            </a:r>
            <a:r>
              <a:rPr lang="zh-CN" altLang="en-US" dirty="0" smtClean="0">
                <a:latin typeface="楷体" pitchFamily="49" charset="-122"/>
                <a:ea typeface="楷体" pitchFamily="49" charset="-122"/>
              </a:rPr>
              <a:t>是吉卜力工作室与德间书店于</a:t>
            </a:r>
            <a:r>
              <a:rPr lang="en-US" altLang="zh-CN" dirty="0" smtClean="0">
                <a:latin typeface="楷体" pitchFamily="49" charset="-122"/>
                <a:ea typeface="楷体" pitchFamily="49" charset="-122"/>
              </a:rPr>
              <a:t>1988</a:t>
            </a:r>
            <a:r>
              <a:rPr lang="zh-CN" altLang="en-US" dirty="0" smtClean="0">
                <a:latin typeface="楷体" pitchFamily="49" charset="-122"/>
                <a:ea typeface="楷体" pitchFamily="49" charset="-122"/>
              </a:rPr>
              <a:t>年推出的一部动画电影，由宫崎骏执导。电影描写的是日本在经济高度发展前存在的美丽自然，那个只有孩子才能看见的不可思议世界和丰富的想像。</a:t>
            </a:r>
            <a:endParaRPr lang="zh-CN" altLang="en-US" dirty="0">
              <a:latin typeface="楷体" pitchFamily="49" charset="-122"/>
              <a:ea typeface="楷体" pitchFamily="49" charset="-122"/>
            </a:endParaRPr>
          </a:p>
        </p:txBody>
      </p:sp>
      <p:pic>
        <p:nvPicPr>
          <p:cNvPr id="23556" name="Picture 4" descr="http://blog.artintern.net/data/pic/800/2014/09/53221410505348.jpg"/>
          <p:cNvPicPr>
            <a:picLocks noChangeAspect="1" noChangeArrowheads="1"/>
          </p:cNvPicPr>
          <p:nvPr/>
        </p:nvPicPr>
        <p:blipFill>
          <a:blip r:embed="rId4" cstate="print"/>
          <a:srcRect l="883" b="2283"/>
          <a:stretch>
            <a:fillRect/>
          </a:stretch>
        </p:blipFill>
        <p:spPr bwMode="auto">
          <a:xfrm>
            <a:off x="2577326" y="785794"/>
            <a:ext cx="3078635" cy="4000504"/>
          </a:xfrm>
          <a:prstGeom prst="rect">
            <a:avLst/>
          </a:prstGeom>
          <a:noFill/>
          <a:ln w="88900">
            <a:solidFill>
              <a:srgbClr val="CCFFFF"/>
            </a:solidFill>
          </a:ln>
        </p:spPr>
      </p:pic>
      <p:pic>
        <p:nvPicPr>
          <p:cNvPr id="23558" name="Picture 6" descr="http://b.hiphotos.baidu.com/zhidao/pic/item/6c224f4a20a4462368bf4acd9822720e0cf3d72c.jpg"/>
          <p:cNvPicPr>
            <a:picLocks noChangeAspect="1" noChangeArrowheads="1"/>
          </p:cNvPicPr>
          <p:nvPr/>
        </p:nvPicPr>
        <p:blipFill>
          <a:blip r:embed="rId5" cstate="print"/>
          <a:srcRect/>
          <a:stretch>
            <a:fillRect/>
          </a:stretch>
        </p:blipFill>
        <p:spPr bwMode="auto">
          <a:xfrm>
            <a:off x="6072198" y="2628442"/>
            <a:ext cx="2926041" cy="4086706"/>
          </a:xfrm>
          <a:prstGeom prst="rect">
            <a:avLst/>
          </a:prstGeom>
          <a:noFill/>
          <a:ln w="88900">
            <a:solidFill>
              <a:srgbClr val="FFCCFF"/>
            </a:solidFill>
          </a:ln>
        </p:spPr>
      </p:pic>
      <p:sp>
        <p:nvSpPr>
          <p:cNvPr id="9" name="折角形 8"/>
          <p:cNvSpPr/>
          <p:nvPr/>
        </p:nvSpPr>
        <p:spPr>
          <a:xfrm>
            <a:off x="71406" y="1928802"/>
            <a:ext cx="2143140" cy="2571768"/>
          </a:xfrm>
          <a:prstGeom prst="foldedCorner">
            <a:avLst/>
          </a:prstGeom>
          <a:solidFill>
            <a:srgbClr val="CCFF99"/>
          </a:solidFill>
          <a:ln>
            <a:solidFill>
              <a:srgbClr val="66FF33">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smtClean="0">
              <a:solidFill>
                <a:srgbClr val="009900"/>
              </a:solidFill>
            </a:endParaRPr>
          </a:p>
          <a:p>
            <a:r>
              <a:rPr lang="zh-CN" altLang="en-US" dirty="0" smtClean="0">
                <a:solidFill>
                  <a:srgbClr val="009900"/>
                </a:solidFill>
              </a:rPr>
              <a:t>电影讲述主人公小月在母亲生病住院后，父亲带着她与四岁的妹妹小梅到乡间的居住。她们对那里的环境都感到十分新奇，也发现了一些有趣的事情。</a:t>
            </a:r>
            <a:endParaRPr lang="zh-CN" altLang="en-US" dirty="0">
              <a:solidFill>
                <a:srgbClr val="009900"/>
              </a:solidFill>
            </a:endParaRPr>
          </a:p>
        </p:txBody>
      </p:sp>
      <p:sp>
        <p:nvSpPr>
          <p:cNvPr id="11" name="棱台 10"/>
          <p:cNvSpPr/>
          <p:nvPr/>
        </p:nvSpPr>
        <p:spPr>
          <a:xfrm>
            <a:off x="214282" y="5000636"/>
            <a:ext cx="5500726" cy="1857364"/>
          </a:xfrm>
          <a:prstGeom prst="bevel">
            <a:avLst/>
          </a:prstGeom>
          <a:gradFill>
            <a:gsLst>
              <a:gs pos="0">
                <a:srgbClr val="FF3399">
                  <a:alpha val="50000"/>
                </a:srgbClr>
              </a:gs>
              <a:gs pos="25000">
                <a:srgbClr val="FF6633">
                  <a:alpha val="50000"/>
                </a:srgbClr>
              </a:gs>
              <a:gs pos="50000">
                <a:srgbClr val="FFFF00">
                  <a:alpha val="50000"/>
                </a:srgbClr>
              </a:gs>
              <a:gs pos="75000">
                <a:srgbClr val="01A78F">
                  <a:alpha val="50000"/>
                </a:srgbClr>
              </a:gs>
              <a:gs pos="100000">
                <a:srgbClr val="3366FF">
                  <a:alpha val="51000"/>
                </a:srgbClr>
              </a:gs>
            </a:gsLst>
            <a:lin ang="5400000" scaled="0"/>
          </a:gradFill>
          <a:ln>
            <a:gradFill>
              <a:gsLst>
                <a:gs pos="0">
                  <a:srgbClr val="FF3399">
                    <a:alpha val="70000"/>
                  </a:srgbClr>
                </a:gs>
                <a:gs pos="25000">
                  <a:srgbClr val="FF6633">
                    <a:alpha val="70000"/>
                  </a:srgbClr>
                </a:gs>
                <a:gs pos="50000">
                  <a:srgbClr val="FFFF00">
                    <a:alpha val="70000"/>
                  </a:srgbClr>
                </a:gs>
                <a:gs pos="75000">
                  <a:srgbClr val="01A78F">
                    <a:alpha val="70000"/>
                  </a:srgbClr>
                </a:gs>
                <a:gs pos="100000">
                  <a:srgbClr val="3366FF">
                    <a:alpha val="70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6600CC"/>
                </a:solidFill>
              </a:rPr>
              <a:t>影片以</a:t>
            </a:r>
            <a:r>
              <a:rPr lang="en-US" altLang="zh-CN" dirty="0" smtClean="0">
                <a:solidFill>
                  <a:srgbClr val="6600CC"/>
                </a:solidFill>
              </a:rPr>
              <a:t>20</a:t>
            </a:r>
            <a:r>
              <a:rPr lang="zh-CN" altLang="en-US" dirty="0" smtClean="0">
                <a:solidFill>
                  <a:srgbClr val="6600CC"/>
                </a:solidFill>
              </a:rPr>
              <a:t>世纪</a:t>
            </a:r>
            <a:r>
              <a:rPr lang="en-US" altLang="zh-CN" dirty="0" smtClean="0">
                <a:solidFill>
                  <a:srgbClr val="6600CC"/>
                </a:solidFill>
              </a:rPr>
              <a:t>50</a:t>
            </a:r>
            <a:r>
              <a:rPr lang="zh-CN" altLang="en-US" dirty="0" smtClean="0">
                <a:solidFill>
                  <a:srgbClr val="6600CC"/>
                </a:solidFill>
              </a:rPr>
              <a:t>年代夏日的日本乡村为背景，因妈妈生病住院（现实生活中，宫崎骏的母亲则患有腰椎结核），小梅和小月两姐妹随同父亲搬入新家，影片正是讲述了这样一个温馨的亲情故事。</a:t>
            </a:r>
            <a:r>
              <a:rPr lang="en-US" altLang="zh-CN" dirty="0" smtClean="0">
                <a:solidFill>
                  <a:srgbClr val="6600CC"/>
                </a:solidFill>
              </a:rPr>
              <a:t>《</a:t>
            </a:r>
            <a:r>
              <a:rPr lang="zh-CN" altLang="en-US" dirty="0" smtClean="0">
                <a:solidFill>
                  <a:srgbClr val="6600CC"/>
                </a:solidFill>
              </a:rPr>
              <a:t>龙猫</a:t>
            </a:r>
            <a:r>
              <a:rPr lang="en-US" altLang="zh-CN" dirty="0" smtClean="0">
                <a:solidFill>
                  <a:srgbClr val="6600CC"/>
                </a:solidFill>
              </a:rPr>
              <a:t>》</a:t>
            </a:r>
            <a:r>
              <a:rPr lang="zh-CN" altLang="en-US" dirty="0" smtClean="0">
                <a:solidFill>
                  <a:srgbClr val="6600CC"/>
                </a:solidFill>
              </a:rPr>
              <a:t>重现了一种童年画面。</a:t>
            </a:r>
            <a:endParaRPr lang="zh-CN" altLang="en-US" dirty="0">
              <a:solidFill>
                <a:srgbClr val="6600CC"/>
              </a:solidFill>
            </a:endParaRPr>
          </a:p>
        </p:txBody>
      </p:sp>
      <p:cxnSp>
        <p:nvCxnSpPr>
          <p:cNvPr id="12" name="直接连接符 11"/>
          <p:cNvCxnSpPr/>
          <p:nvPr/>
        </p:nvCxnSpPr>
        <p:spPr>
          <a:xfrm rot="16200000">
            <a:off x="4812760" y="1187976"/>
            <a:ext cx="2376000" cy="0"/>
          </a:xfrm>
          <a:prstGeom prst="line">
            <a:avLst/>
          </a:prstGeom>
          <a:ln w="25400">
            <a:solidFill>
              <a:srgbClr val="66FF6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29718" y="142852"/>
            <a:ext cx="3600000" cy="0"/>
          </a:xfrm>
          <a:prstGeom prst="line">
            <a:avLst/>
          </a:prstGeom>
          <a:ln w="254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14214" y="285728"/>
            <a:ext cx="2844000" cy="0"/>
          </a:xfrm>
          <a:prstGeom prst="line">
            <a:avLst/>
          </a:prstGeom>
          <a:ln w="25400">
            <a:solidFill>
              <a:srgbClr val="66FF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867884" y="989976"/>
            <a:ext cx="1980000" cy="0"/>
          </a:xfrm>
          <a:prstGeom prst="line">
            <a:avLst/>
          </a:prstGeom>
          <a:ln w="25400">
            <a:solidFill>
              <a:srgbClr val="FFFF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9"/>
                                        </p:tgtEl>
                                        <p:attrNameLst>
                                          <p:attrName>style.visibility</p:attrName>
                                        </p:attrNameLst>
                                      </p:cBhvr>
                                      <p:to>
                                        <p:strVal val="visible"/>
                                      </p:to>
                                    </p:set>
                                    <p:set>
                                      <p:cBhvr>
                                        <p:cTn id="15" dur="91" fill="hold">
                                          <p:stCondLst>
                                            <p:cond delay="0"/>
                                          </p:stCondLst>
                                        </p:cTn>
                                        <p:tgtEl>
                                          <p:spTgt spid="9"/>
                                        </p:tgtEl>
                                        <p:attrNameLst>
                                          <p:attrName>style.rotation</p:attrName>
                                        </p:attrNameLst>
                                      </p:cBhvr>
                                      <p:to>
                                        <p:strVal val="-45.0"/>
                                      </p:to>
                                    </p:set>
                                    <p:anim calcmode="lin" valueType="num">
                                      <p:cBhvr>
                                        <p:cTn id="16" dur="91" fill="hold">
                                          <p:stCondLst>
                                            <p:cond delay="91"/>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7" dur="91"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8" dur="31" decel="50000" autoRev="1" fill="hold">
                                          <p:stCondLst>
                                            <p:cond delay="91"/>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9" dur="27" fill="hold">
                                          <p:stCondLst>
                                            <p:cond delay="173"/>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23556"/>
                                        </p:tgtEl>
                                        <p:attrNameLst>
                                          <p:attrName>style.visibility</p:attrName>
                                        </p:attrNameLst>
                                      </p:cBhvr>
                                      <p:to>
                                        <p:strVal val="visible"/>
                                      </p:to>
                                    </p:set>
                                    <p:animScale>
                                      <p:cBhvr>
                                        <p:cTn id="24" dur="1000" decel="50000" fill="hold">
                                          <p:stCondLst>
                                            <p:cond delay="0"/>
                                          </p:stCondLst>
                                        </p:cTn>
                                        <p:tgtEl>
                                          <p:spTgt spid="235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3556"/>
                                        </p:tgtEl>
                                        <p:attrNameLst>
                                          <p:attrName>ppt_x</p:attrName>
                                          <p:attrName>ppt_y</p:attrName>
                                        </p:attrNameLst>
                                      </p:cBhvr>
                                    </p:animMotion>
                                    <p:animEffect transition="in" filter="fade">
                                      <p:cBhvr>
                                        <p:cTn id="26" dur="1000"/>
                                        <p:tgtEl>
                                          <p:spTgt spid="2355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23558"/>
                                        </p:tgtEl>
                                        <p:attrNameLst>
                                          <p:attrName>style.visibility</p:attrName>
                                        </p:attrNameLst>
                                      </p:cBhvr>
                                      <p:to>
                                        <p:strVal val="visible"/>
                                      </p:to>
                                    </p:set>
                                    <p:anim calcmode="lin" valueType="num">
                                      <p:cBhvr>
                                        <p:cTn id="31" dur="1000" fill="hold"/>
                                        <p:tgtEl>
                                          <p:spTgt spid="23558"/>
                                        </p:tgtEl>
                                        <p:attrNameLst>
                                          <p:attrName>ppt_w</p:attrName>
                                        </p:attrNameLst>
                                      </p:cBhvr>
                                      <p:tavLst>
                                        <p:tav tm="0">
                                          <p:val>
                                            <p:strVal val="#ppt_w+.3"/>
                                          </p:val>
                                        </p:tav>
                                        <p:tav tm="100000">
                                          <p:val>
                                            <p:strVal val="#ppt_w"/>
                                          </p:val>
                                        </p:tav>
                                      </p:tavLst>
                                    </p:anim>
                                    <p:anim calcmode="lin" valueType="num">
                                      <p:cBhvr>
                                        <p:cTn id="32" dur="1000" fill="hold"/>
                                        <p:tgtEl>
                                          <p:spTgt spid="23558"/>
                                        </p:tgtEl>
                                        <p:attrNameLst>
                                          <p:attrName>ppt_h</p:attrName>
                                        </p:attrNameLst>
                                      </p:cBhvr>
                                      <p:tavLst>
                                        <p:tav tm="0">
                                          <p:val>
                                            <p:strVal val="#ppt_h"/>
                                          </p:val>
                                        </p:tav>
                                        <p:tav tm="100000">
                                          <p:val>
                                            <p:strVal val="#ppt_h"/>
                                          </p:val>
                                        </p:tav>
                                      </p:tavLst>
                                    </p:anim>
                                    <p:animEffect transition="in" filter="fade">
                                      <p:cBhvr>
                                        <p:cTn id="33" dur="1000"/>
                                        <p:tgtEl>
                                          <p:spTgt spid="23558"/>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50" presetClass="entr" presetSubtype="0" decel="10000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strVal val="#ppt_w+.3"/>
                                          </p:val>
                                        </p:tav>
                                        <p:tav tm="100000">
                                          <p:val>
                                            <p:strVal val="#ppt_w"/>
                                          </p:val>
                                        </p:tav>
                                      </p:tavLst>
                                    </p:anim>
                                    <p:anim calcmode="lin" valueType="num">
                                      <p:cBhvr>
                                        <p:cTn id="51" dur="1000" fill="hold"/>
                                        <p:tgtEl>
                                          <p:spTgt spid="16"/>
                                        </p:tgtEl>
                                        <p:attrNameLst>
                                          <p:attrName>ppt_h</p:attrName>
                                        </p:attrNameLst>
                                      </p:cBhvr>
                                      <p:tavLst>
                                        <p:tav tm="0">
                                          <p:val>
                                            <p:strVal val="#ppt_h"/>
                                          </p:val>
                                        </p:tav>
                                        <p:tav tm="100000">
                                          <p:val>
                                            <p:strVal val="#ppt_h"/>
                                          </p:val>
                                        </p:tav>
                                      </p:tavLst>
                                    </p:anim>
                                    <p:animEffect transition="in" filter="fade">
                                      <p:cBhvr>
                                        <p:cTn id="52" dur="1000"/>
                                        <p:tgtEl>
                                          <p:spTgt spid="16"/>
                                        </p:tgtEl>
                                      </p:cBhvr>
                                    </p:animEffect>
                                  </p:childTnLst>
                                </p:cTn>
                              </p:par>
                            </p:childTnLst>
                          </p:cTn>
                        </p:par>
                        <p:par>
                          <p:cTn id="53" fill="hold">
                            <p:stCondLst>
                              <p:cond delay="3000"/>
                            </p:stCondLst>
                            <p:childTnLst>
                              <p:par>
                                <p:cTn id="54" presetID="50"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3"/>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6"/>
                                        </p:tgtEl>
                                        <p:attrNameLst>
                                          <p:attrName>style.visibility</p:attrName>
                                        </p:attrNameLst>
                                      </p:cBhvr>
                                      <p:to>
                                        <p:strVal val="visible"/>
                                      </p:to>
                                    </p:set>
                                    <p:anim calcmode="lin" valueType="num">
                                      <p:cBhvr>
                                        <p:cTn id="63"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4" dur="400" fill="hold"/>
                                        <p:tgtEl>
                                          <p:spTgt spid="6"/>
                                        </p:tgtEl>
                                        <p:attrNameLst>
                                          <p:attrName>ppt_y</p:attrName>
                                        </p:attrNameLst>
                                      </p:cBhvr>
                                      <p:tavLst>
                                        <p:tav tm="0">
                                          <p:val>
                                            <p:strVal val="#ppt_y"/>
                                          </p:val>
                                        </p:tav>
                                        <p:tav tm="100000">
                                          <p:val>
                                            <p:strVal val="#ppt_y"/>
                                          </p:val>
                                        </p:tav>
                                      </p:tavLst>
                                    </p:anim>
                                    <p:anim calcmode="lin" valueType="num">
                                      <p:cBhvr>
                                        <p:cTn id="65"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66"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400" tmFilter="0,0; .5, 1; 1, 1"/>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http://p3.gexing.com/qqpifu/20121110/1947/509e3ecb3a01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148" name="AutoShape 4" descr="http://p3.gexing.com/qqpifu/20121110/1947/509e3ecb3a01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150" name="AutoShape 6" descr="http://p3.gexing.com/qqpifu/20121110/1947/509e3ecb3a01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6152" name="AutoShape 8" descr="http://p3.gexing.com/qqpifu/20121110/1947/509e3ecb3a01a_6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pSp>
        <p:nvGrpSpPr>
          <p:cNvPr id="11" name="组合 10"/>
          <p:cNvGrpSpPr/>
          <p:nvPr/>
        </p:nvGrpSpPr>
        <p:grpSpPr>
          <a:xfrm>
            <a:off x="-152426" y="0"/>
            <a:ext cx="9296426" cy="6858000"/>
            <a:chOff x="-152426" y="0"/>
            <a:chExt cx="9296426" cy="6858000"/>
          </a:xfrm>
        </p:grpSpPr>
        <p:pic>
          <p:nvPicPr>
            <p:cNvPr id="6154" name="Picture 10" descr="http://img5.duitang.com/uploads/item/201208/22/20120822171335_tvNtQ.jpeg"/>
            <p:cNvPicPr>
              <a:picLocks noChangeAspect="1" noChangeArrowheads="1"/>
            </p:cNvPicPr>
            <p:nvPr/>
          </p:nvPicPr>
          <p:blipFill>
            <a:blip r:embed="rId2" cstate="print"/>
            <a:srcRect/>
            <a:stretch>
              <a:fillRect/>
            </a:stretch>
          </p:blipFill>
          <p:spPr bwMode="auto">
            <a:xfrm>
              <a:off x="-26" y="500042"/>
              <a:ext cx="9144026" cy="5715016"/>
            </a:xfrm>
            <a:prstGeom prst="rect">
              <a:avLst/>
            </a:prstGeom>
            <a:noFill/>
          </p:spPr>
        </p:pic>
        <p:pic>
          <p:nvPicPr>
            <p:cNvPr id="9" name="Picture 10" descr="http://img5.duitang.com/uploads/item/201208/22/20120822171335_tvNtQ.jpeg"/>
            <p:cNvPicPr>
              <a:picLocks noChangeAspect="1" noChangeArrowheads="1"/>
            </p:cNvPicPr>
            <p:nvPr/>
          </p:nvPicPr>
          <p:blipFill>
            <a:blip r:embed="rId2" cstate="print"/>
            <a:srcRect l="-1667" b="48916"/>
            <a:stretch>
              <a:fillRect/>
            </a:stretch>
          </p:blipFill>
          <p:spPr bwMode="auto">
            <a:xfrm>
              <a:off x="-152426" y="0"/>
              <a:ext cx="9296426" cy="500042"/>
            </a:xfrm>
            <a:prstGeom prst="rect">
              <a:avLst/>
            </a:prstGeom>
            <a:noFill/>
          </p:spPr>
        </p:pic>
        <p:pic>
          <p:nvPicPr>
            <p:cNvPr id="10" name="Picture 10" descr="http://img5.duitang.com/uploads/item/201208/22/20120822171335_tvNtQ.jpeg"/>
            <p:cNvPicPr>
              <a:picLocks noChangeAspect="1" noChangeArrowheads="1"/>
            </p:cNvPicPr>
            <p:nvPr/>
          </p:nvPicPr>
          <p:blipFill>
            <a:blip r:embed="rId2" cstate="print"/>
            <a:srcRect l="-1667" b="48916"/>
            <a:stretch>
              <a:fillRect/>
            </a:stretch>
          </p:blipFill>
          <p:spPr bwMode="auto">
            <a:xfrm>
              <a:off x="-152426" y="6143644"/>
              <a:ext cx="9296426" cy="714356"/>
            </a:xfrm>
            <a:prstGeom prst="rect">
              <a:avLst/>
            </a:prstGeom>
            <a:noFill/>
          </p:spPr>
        </p:pic>
      </p:grpSp>
      <p:sp>
        <p:nvSpPr>
          <p:cNvPr id="12" name="矩形 11"/>
          <p:cNvSpPr/>
          <p:nvPr/>
        </p:nvSpPr>
        <p:spPr>
          <a:xfrm>
            <a:off x="214282" y="142852"/>
            <a:ext cx="2646878" cy="830997"/>
          </a:xfrm>
          <a:prstGeom prst="rect">
            <a:avLst/>
          </a:prstGeom>
          <a:noFill/>
          <a:effectLst/>
          <a:scene3d>
            <a:camera prst="orthographicFront">
              <a:rot lat="1200000" lon="20400000" rev="0"/>
            </a:camera>
            <a:lightRig rig="glow" dir="tl">
              <a:rot lat="0" lon="0" rev="5400000"/>
            </a:lightRig>
          </a:scene3d>
          <a:sp3d>
            <a:bevelT w="50800" h="38100"/>
          </a:sp3d>
        </p:spPr>
        <p:txBody>
          <a:bodyPr wrap="none" lIns="91440" tIns="45720" rIns="91440" bIns="45720">
            <a:spAutoFit/>
            <a:sp3d contourW="12700">
              <a:bevelT w="25400" h="25400"/>
              <a:contourClr>
                <a:schemeClr val="accent6">
                  <a:shade val="73000"/>
                </a:schemeClr>
              </a:contourClr>
            </a:sp3d>
          </a:bodyPr>
          <a:lstStyle/>
          <a:p>
            <a:pPr algn="ctr"/>
            <a:r>
              <a:rPr lang="zh-CN" alt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ingLiU_HKSCS" pitchFamily="18" charset="-120"/>
                <a:ea typeface="MingLiU_HKSCS" pitchFamily="18" charset="-120"/>
              </a:rPr>
              <a:t>百变狸猫</a:t>
            </a:r>
            <a:endParaRPr lang="zh-CN" altLang="en-U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ingLiU_HKSCS" pitchFamily="18" charset="-120"/>
              <a:ea typeface="MingLiU_HKSCS" pitchFamily="18" charset="-120"/>
            </a:endParaRPr>
          </a:p>
        </p:txBody>
      </p:sp>
      <p:pic>
        <p:nvPicPr>
          <p:cNvPr id="5122" name="Picture 2" descr="http://img5.duitang.com/uploads/item/201204/03/20120403145249_Ea3j3.jpeg"/>
          <p:cNvPicPr>
            <a:picLocks noChangeAspect="1" noChangeArrowheads="1"/>
          </p:cNvPicPr>
          <p:nvPr/>
        </p:nvPicPr>
        <p:blipFill>
          <a:blip r:embed="rId3" cstate="print"/>
          <a:srcRect/>
          <a:stretch>
            <a:fillRect/>
          </a:stretch>
        </p:blipFill>
        <p:spPr bwMode="auto">
          <a:xfrm>
            <a:off x="357158" y="1142984"/>
            <a:ext cx="3245016" cy="4283423"/>
          </a:xfrm>
          <a:prstGeom prst="rect">
            <a:avLst/>
          </a:prstGeom>
          <a:noFill/>
        </p:spPr>
      </p:pic>
      <p:graphicFrame>
        <p:nvGraphicFramePr>
          <p:cNvPr id="16" name="表格 15"/>
          <p:cNvGraphicFramePr>
            <a:graphicFrameLocks noGrp="1"/>
          </p:cNvGraphicFramePr>
          <p:nvPr/>
        </p:nvGraphicFramePr>
        <p:xfrm>
          <a:off x="428596" y="5643578"/>
          <a:ext cx="2952750" cy="711518"/>
        </p:xfrm>
        <a:graphic>
          <a:graphicData uri="http://schemas.openxmlformats.org/drawingml/2006/table">
            <a:tbl>
              <a:tblPr>
                <a:tableStyleId>{08FB837D-C827-4EFA-A057-4D05807E0F7C}</a:tableStyleId>
              </a:tblPr>
              <a:tblGrid>
                <a:gridCol w="666750"/>
                <a:gridCol w="2286000"/>
              </a:tblGrid>
              <a:tr h="711518">
                <a:tc>
                  <a:txBody>
                    <a:bodyPr/>
                    <a:lstStyle/>
                    <a:p>
                      <a:r>
                        <a:rPr lang="zh-CN" altLang="en-US" dirty="0"/>
                        <a:t>类    型</a:t>
                      </a:r>
                      <a:endParaRPr lang="zh-CN" altLang="en-US" dirty="0">
                        <a:solidFill>
                          <a:srgbClr val="AAAAAA"/>
                        </a:solidFill>
                      </a:endParaRPr>
                    </a:p>
                  </a:txBody>
                  <a:tcPr anchor="ctr"/>
                </a:tc>
                <a:tc>
                  <a:txBody>
                    <a:bodyPr/>
                    <a:lstStyle/>
                    <a:p>
                      <a:r>
                        <a:rPr lang="zh-CN" altLang="en-US" dirty="0"/>
                        <a:t>动画，奇幻，剧情，自然</a:t>
                      </a:r>
                    </a:p>
                  </a:txBody>
                  <a:tcPr anchor="ctr"/>
                </a:tc>
              </a:tr>
            </a:tbl>
          </a:graphicData>
        </a:graphic>
      </p:graphicFrame>
      <p:pic>
        <p:nvPicPr>
          <p:cNvPr id="8198" name="Picture 6" descr="http://img14.poco.cn/mypoco/myphoto/20130203/13/65801848201302031259391860577632157_065.jpg"/>
          <p:cNvPicPr>
            <a:picLocks noChangeAspect="1" noChangeArrowheads="1"/>
          </p:cNvPicPr>
          <p:nvPr/>
        </p:nvPicPr>
        <p:blipFill>
          <a:blip r:embed="rId4" cstate="print"/>
          <a:srcRect/>
          <a:stretch>
            <a:fillRect/>
          </a:stretch>
        </p:blipFill>
        <p:spPr bwMode="auto">
          <a:xfrm>
            <a:off x="4857752" y="2857496"/>
            <a:ext cx="3871939" cy="2151078"/>
          </a:xfrm>
          <a:prstGeom prst="rect">
            <a:avLst/>
          </a:prstGeom>
          <a:noFill/>
        </p:spPr>
      </p:pic>
      <p:grpSp>
        <p:nvGrpSpPr>
          <p:cNvPr id="23" name="组合 22"/>
          <p:cNvGrpSpPr/>
          <p:nvPr/>
        </p:nvGrpSpPr>
        <p:grpSpPr>
          <a:xfrm>
            <a:off x="4286248" y="68042"/>
            <a:ext cx="4714876" cy="2789454"/>
            <a:chOff x="4286248" y="0"/>
            <a:chExt cx="4714876" cy="2789454"/>
          </a:xfrm>
        </p:grpSpPr>
        <p:sp>
          <p:nvSpPr>
            <p:cNvPr id="14" name="矩形 13"/>
            <p:cNvSpPr/>
            <p:nvPr/>
          </p:nvSpPr>
          <p:spPr>
            <a:xfrm>
              <a:off x="4500562" y="129297"/>
              <a:ext cx="4357718" cy="2585323"/>
            </a:xfrm>
            <a:prstGeom prst="rect">
              <a:avLst/>
            </a:prstGeom>
            <a:solidFill>
              <a:srgbClr val="FFCC66"/>
            </a:solidFill>
          </p:spPr>
          <p:txBody>
            <a:bodyPr wrap="square">
              <a:spAutoFit/>
            </a:bodyPr>
            <a:lstStyle/>
            <a:p>
              <a:r>
                <a:rPr lang="zh-CN" altLang="en-US" dirty="0" smtClean="0"/>
                <a:t>在东京多摩丘陵的树林里，生活着一群快乐的狸猫。然而，由于人类不断扩建住宅区，它们的居住场所不断减少，面临危机的狸猫们决定复兴祖先的变化术与人类对抗，阻止住宅建设计划。不料，它们发现住宅区竟然一下子变得绿意盎然。原来人类发现了这群狸猫，为它们制造了一片人工绿地。狸猫们在人工景观中开始了新的生活。</a:t>
              </a:r>
              <a:endParaRPr lang="zh-CN" altLang="en-US" dirty="0"/>
            </a:p>
          </p:txBody>
        </p:sp>
        <p:sp>
          <p:nvSpPr>
            <p:cNvPr id="21" name="直角三角形 20"/>
            <p:cNvSpPr/>
            <p:nvPr/>
          </p:nvSpPr>
          <p:spPr>
            <a:xfrm>
              <a:off x="4286248" y="2357454"/>
              <a:ext cx="432000" cy="432000"/>
            </a:xfrm>
            <a:prstGeom prst="rtTriangle">
              <a:avLst/>
            </a:prstGeom>
            <a:solidFill>
              <a:srgbClr val="FFC000"/>
            </a:solidFill>
            <a:ln>
              <a:solidFill>
                <a:srgbClr val="FF9933">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10800000">
              <a:off x="8569124" y="0"/>
              <a:ext cx="432000" cy="432000"/>
            </a:xfrm>
            <a:prstGeom prst="rtTriangle">
              <a:avLst/>
            </a:prstGeom>
            <a:solidFill>
              <a:srgbClr val="FFC000"/>
            </a:solidFill>
            <a:ln>
              <a:solidFill>
                <a:srgbClr val="FF9933">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rot="16200000">
              <a:off x="8569124" y="2357454"/>
              <a:ext cx="432000" cy="432000"/>
            </a:xfrm>
            <a:prstGeom prst="rtTriangle">
              <a:avLst/>
            </a:prstGeom>
            <a:solidFill>
              <a:srgbClr val="FFC000"/>
            </a:solidFill>
            <a:ln>
              <a:solidFill>
                <a:srgbClr val="FF9933">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5400000">
              <a:off x="4286248" y="0"/>
              <a:ext cx="432000" cy="432000"/>
            </a:xfrm>
            <a:prstGeom prst="rtTriangle">
              <a:avLst/>
            </a:prstGeom>
            <a:solidFill>
              <a:srgbClr val="FFC000"/>
            </a:solidFill>
            <a:ln>
              <a:solidFill>
                <a:srgbClr val="FF9933">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圆角矩形标注 27"/>
          <p:cNvSpPr/>
          <p:nvPr/>
        </p:nvSpPr>
        <p:spPr>
          <a:xfrm>
            <a:off x="4857752" y="5072074"/>
            <a:ext cx="4000528" cy="1571612"/>
          </a:xfrm>
          <a:prstGeom prst="wedgeRoundRectCallout">
            <a:avLst/>
          </a:prstGeom>
          <a:solidFill>
            <a:srgbClr val="F59E2B"/>
          </a:solidFill>
        </p:spPr>
        <p:style>
          <a:lnRef idx="3">
            <a:schemeClr val="lt1"/>
          </a:lnRef>
          <a:fillRef idx="1">
            <a:schemeClr val="accent6"/>
          </a:fillRef>
          <a:effectRef idx="1">
            <a:schemeClr val="accent6"/>
          </a:effectRef>
          <a:fontRef idx="minor">
            <a:schemeClr val="lt1"/>
          </a:fontRef>
        </p:style>
        <p:txBody>
          <a:bodyPr rtlCol="0" anchor="ctr"/>
          <a:lstStyle/>
          <a:p>
            <a:r>
              <a:rPr lang="zh-CN" altLang="en-US" dirty="0" smtClean="0"/>
              <a:t>影片以活泼可爱的狸猫的视角，看待人类社会的无止境扩张。在这部民族色彩强烈的闹剧中，高畑勋在探讨着现代人与自然的互动关系的同时，似乎也有意折射现实社会的种种矛盾。</a:t>
            </a:r>
            <a:endParaRPr lang="zh-CN" altLang="en-US"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500"/>
                                        <p:tgtEl>
                                          <p:spTgt spid="12"/>
                                        </p:tgtEl>
                                        <p:attrNameLst>
                                          <p:attrName>style.color</p:attrName>
                                        </p:attrNameLst>
                                      </p:cBhvr>
                                      <p:tavLst>
                                        <p:tav tm="50000">
                                          <p:val>
                                            <p:clrVal>
                                              <a:schemeClr val="hlink"/>
                                            </p:clrVal>
                                          </p:val>
                                        </p:tav>
                                        <p:tav tm="50000">
                                          <p:val>
                                            <p:clrVal>
                                              <a:srgbClr val="0099CC"/>
                                            </p:clrVal>
                                          </p:val>
                                        </p:tav>
                                      </p:tavLst>
                                    </p:anim>
                                    <p:anim calcmode="discrete" valueType="clr">
                                      <p:cBhvr>
                                        <p:cTn id="8" dur="500"/>
                                        <p:tgtEl>
                                          <p:spTgt spid="12"/>
                                        </p:tgtEl>
                                        <p:attrNameLst>
                                          <p:attrName>fillcolor</p:attrName>
                                        </p:attrNameLst>
                                      </p:cBhvr>
                                      <p:tavLst>
                                        <p:tav tm="0">
                                          <p:val>
                                            <p:clrVal>
                                              <a:schemeClr val="accent2"/>
                                            </p:clrVal>
                                          </p:val>
                                        </p:tav>
                                        <p:tav tm="50000">
                                          <p:val>
                                            <p:clrVal>
                                              <a:schemeClr val="hlink"/>
                                            </p:clrVal>
                                          </p:val>
                                        </p:tav>
                                      </p:tavLst>
                                    </p:anim>
                                    <p:set>
                                      <p:cBhvr>
                                        <p:cTn id="9" dur="50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heel(4)">
                                      <p:cBhvr>
                                        <p:cTn id="14" dur="1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amond(in)">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animEffect transition="in" filter="checkerboard(across)">
                                      <p:cBhvr>
                                        <p:cTn id="29" dur="1000"/>
                                        <p:tgtEl>
                                          <p:spTgt spid="8198"/>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by="(-#ppt_w*2)" calcmode="lin" valueType="num">
                                      <p:cBhvr rctx="PPT">
                                        <p:cTn id="34" dur="250" autoRev="1" fill="hold">
                                          <p:stCondLst>
                                            <p:cond delay="0"/>
                                          </p:stCondLst>
                                        </p:cTn>
                                        <p:tgtEl>
                                          <p:spTgt spid="28"/>
                                        </p:tgtEl>
                                        <p:attrNameLst>
                                          <p:attrName>ppt_w</p:attrName>
                                        </p:attrNameLst>
                                      </p:cBhvr>
                                    </p:anim>
                                    <p:anim by="(#ppt_w*0.50)" calcmode="lin" valueType="num">
                                      <p:cBhvr>
                                        <p:cTn id="35" dur="250" decel="50000" autoRev="1" fill="hold">
                                          <p:stCondLst>
                                            <p:cond delay="0"/>
                                          </p:stCondLst>
                                        </p:cTn>
                                        <p:tgtEl>
                                          <p:spTgt spid="28"/>
                                        </p:tgtEl>
                                        <p:attrNameLst>
                                          <p:attrName>ppt_x</p:attrName>
                                        </p:attrNameLst>
                                      </p:cBhvr>
                                    </p:anim>
                                    <p:anim from="(-#ppt_h/2)" to="(#ppt_y)" calcmode="lin" valueType="num">
                                      <p:cBhvr>
                                        <p:cTn id="36" dur="500" fill="hold">
                                          <p:stCondLst>
                                            <p:cond delay="0"/>
                                          </p:stCondLst>
                                        </p:cTn>
                                        <p:tgtEl>
                                          <p:spTgt spid="28"/>
                                        </p:tgtEl>
                                        <p:attrNameLst>
                                          <p:attrName>ppt_y</p:attrName>
                                        </p:attrNameLst>
                                      </p:cBhvr>
                                    </p:anim>
                                    <p:animRot by="21600000">
                                      <p:cBhvr>
                                        <p:cTn id="37" dur="5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2400" y="-71438"/>
            <a:ext cx="9296400" cy="6929438"/>
            <a:chOff x="-152400" y="714356"/>
            <a:chExt cx="9296400" cy="6929438"/>
          </a:xfrm>
        </p:grpSpPr>
        <p:pic>
          <p:nvPicPr>
            <p:cNvPr id="5122" name="Picture 2" descr="http://img4.duitang.com/uploads/blog/201403/19/20140319211347_QYst5.jpeg"/>
            <p:cNvPicPr>
              <a:picLocks noChangeAspect="1" noChangeArrowheads="1"/>
            </p:cNvPicPr>
            <p:nvPr/>
          </p:nvPicPr>
          <p:blipFill>
            <a:blip r:embed="rId2" cstate="print"/>
            <a:srcRect/>
            <a:stretch>
              <a:fillRect/>
            </a:stretch>
          </p:blipFill>
          <p:spPr bwMode="auto">
            <a:xfrm>
              <a:off x="-64" y="1214398"/>
              <a:ext cx="9144064" cy="5715040"/>
            </a:xfrm>
            <a:prstGeom prst="rect">
              <a:avLst/>
            </a:prstGeom>
            <a:noFill/>
          </p:spPr>
        </p:pic>
        <p:pic>
          <p:nvPicPr>
            <p:cNvPr id="5" name="Picture 2" descr="http://img4.duitang.com/uploads/blog/201403/19/20140319211347_QYst5.jpeg"/>
            <p:cNvPicPr>
              <a:picLocks noChangeAspect="1" noChangeArrowheads="1"/>
            </p:cNvPicPr>
            <p:nvPr/>
          </p:nvPicPr>
          <p:blipFill>
            <a:blip r:embed="rId2" cstate="print"/>
            <a:srcRect l="-1666" t="64834"/>
            <a:stretch>
              <a:fillRect/>
            </a:stretch>
          </p:blipFill>
          <p:spPr bwMode="auto">
            <a:xfrm>
              <a:off x="-152400" y="6929438"/>
              <a:ext cx="9296400" cy="714356"/>
            </a:xfrm>
            <a:prstGeom prst="rect">
              <a:avLst/>
            </a:prstGeom>
            <a:noFill/>
          </p:spPr>
        </p:pic>
        <p:pic>
          <p:nvPicPr>
            <p:cNvPr id="6" name="Picture 2" descr="http://img4.duitang.com/uploads/blog/201403/19/20140319211347_QYst5.jpeg"/>
            <p:cNvPicPr>
              <a:picLocks noChangeAspect="1" noChangeArrowheads="1"/>
            </p:cNvPicPr>
            <p:nvPr/>
          </p:nvPicPr>
          <p:blipFill>
            <a:blip r:embed="rId2" cstate="print"/>
            <a:srcRect l="-1666" t="64834"/>
            <a:stretch>
              <a:fillRect/>
            </a:stretch>
          </p:blipFill>
          <p:spPr bwMode="auto">
            <a:xfrm flipV="1">
              <a:off x="-152400" y="714356"/>
              <a:ext cx="9296400" cy="500066"/>
            </a:xfrm>
            <a:prstGeom prst="rect">
              <a:avLst/>
            </a:prstGeom>
            <a:noFill/>
          </p:spPr>
        </p:pic>
      </p:grpSp>
      <p:sp>
        <p:nvSpPr>
          <p:cNvPr id="9" name="矩形 8"/>
          <p:cNvSpPr/>
          <p:nvPr/>
        </p:nvSpPr>
        <p:spPr>
          <a:xfrm>
            <a:off x="0" y="-71462"/>
            <a:ext cx="6286512" cy="1415772"/>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zh-CN" altLang="en-US" sz="5400" b="1" cap="none" spc="0" dirty="0" smtClean="0">
                <a:ln/>
                <a:solidFill>
                  <a:schemeClr val="accent5">
                    <a:tint val="50000"/>
                    <a:satMod val="180000"/>
                  </a:schemeClr>
                </a:solidFill>
                <a:latin typeface="微软雅黑" pitchFamily="34" charset="-122"/>
                <a:ea typeface="微软雅黑" pitchFamily="34" charset="-122"/>
              </a:rPr>
              <a:t>萤火虫之墓</a:t>
            </a:r>
            <a:endParaRPr lang="en-US" altLang="zh-CN" sz="5400" b="1" cap="none" spc="0" dirty="0" smtClean="0">
              <a:ln/>
              <a:solidFill>
                <a:schemeClr val="accent5">
                  <a:tint val="50000"/>
                  <a:satMod val="180000"/>
                </a:schemeClr>
              </a:solidFill>
              <a:latin typeface="微软雅黑" pitchFamily="34" charset="-122"/>
              <a:ea typeface="微软雅黑" pitchFamily="34" charset="-122"/>
            </a:endParaRPr>
          </a:p>
          <a:p>
            <a:pPr algn="ctr"/>
            <a:r>
              <a:rPr lang="zh-CN" altLang="en-US" sz="3200" b="1" cap="none" spc="0" dirty="0" smtClean="0">
                <a:ln/>
                <a:solidFill>
                  <a:schemeClr val="accent5">
                    <a:tint val="50000"/>
                    <a:satMod val="180000"/>
                  </a:schemeClr>
                </a:solidFill>
                <a:effectLst/>
              </a:rPr>
              <a:t>                          （又名再见萤火虫）</a:t>
            </a:r>
            <a:endParaRPr lang="zh-CN" altLang="en-US" sz="3200" b="1" cap="none" spc="0" dirty="0">
              <a:ln/>
              <a:solidFill>
                <a:schemeClr val="accent5">
                  <a:tint val="50000"/>
                  <a:satMod val="180000"/>
                </a:schemeClr>
              </a:solidFill>
              <a:effectLst/>
            </a:endParaRPr>
          </a:p>
        </p:txBody>
      </p:sp>
      <p:pic>
        <p:nvPicPr>
          <p:cNvPr id="4098" name="Picture 2" descr="http://img4.duitang.com/uploads/item/201209/14/20120914161600_XAv4d.jpeg"/>
          <p:cNvPicPr>
            <a:picLocks noChangeAspect="1" noChangeArrowheads="1"/>
          </p:cNvPicPr>
          <p:nvPr/>
        </p:nvPicPr>
        <p:blipFill>
          <a:blip r:embed="rId3" cstate="print"/>
          <a:srcRect/>
          <a:stretch>
            <a:fillRect/>
          </a:stretch>
        </p:blipFill>
        <p:spPr bwMode="auto">
          <a:xfrm>
            <a:off x="0" y="2714620"/>
            <a:ext cx="2685708" cy="4143380"/>
          </a:xfrm>
          <a:prstGeom prst="rect">
            <a:avLst/>
          </a:prstGeom>
          <a:ln>
            <a:noFill/>
          </a:ln>
          <a:effectLst>
            <a:outerShdw blurRad="190500" algn="tl" rotWithShape="0">
              <a:srgbClr val="000000">
                <a:alpha val="70000"/>
              </a:srgbClr>
            </a:outerShdw>
          </a:effectLst>
        </p:spPr>
      </p:pic>
      <p:pic>
        <p:nvPicPr>
          <p:cNvPr id="4100" name="Picture 4" descr="http://imgsrc.baidu.com/forum/w=580/sign=cf162753af6eddc426e7b4f309dab6a2/361dcf086e061d95cb993e8e79f40ad163d9ca42.jpg"/>
          <p:cNvPicPr>
            <a:picLocks noChangeAspect="1" noChangeArrowheads="1"/>
          </p:cNvPicPr>
          <p:nvPr/>
        </p:nvPicPr>
        <p:blipFill>
          <a:blip r:embed="rId4" cstate="print"/>
          <a:srcRect/>
          <a:stretch>
            <a:fillRect/>
          </a:stretch>
        </p:blipFill>
        <p:spPr bwMode="auto">
          <a:xfrm>
            <a:off x="3281315" y="1571612"/>
            <a:ext cx="2862321" cy="3857628"/>
          </a:xfrm>
          <a:prstGeom prst="rect">
            <a:avLst/>
          </a:prstGeom>
          <a:ln>
            <a:noFill/>
          </a:ln>
          <a:effectLst>
            <a:outerShdw blurRad="190500" algn="tl" rotWithShape="0">
              <a:srgbClr val="000000">
                <a:alpha val="70000"/>
              </a:srgbClr>
            </a:outerShdw>
          </a:effectLst>
        </p:spPr>
      </p:pic>
      <p:pic>
        <p:nvPicPr>
          <p:cNvPr id="4102" name="Picture 6" descr="http://imgsrc.baidu.com/forum/w%3D580/sign=9772565b0ed79123e0e0947c9d355917/3f4a0afa513d2697041c0e0e57fbb2fb4216d838.jpg"/>
          <p:cNvPicPr>
            <a:picLocks noChangeAspect="1" noChangeArrowheads="1"/>
          </p:cNvPicPr>
          <p:nvPr/>
        </p:nvPicPr>
        <p:blipFill>
          <a:blip r:embed="rId5" cstate="print"/>
          <a:srcRect/>
          <a:stretch>
            <a:fillRect/>
          </a:stretch>
        </p:blipFill>
        <p:spPr bwMode="auto">
          <a:xfrm>
            <a:off x="6479651" y="-71462"/>
            <a:ext cx="2664350" cy="3788177"/>
          </a:xfrm>
          <a:prstGeom prst="rect">
            <a:avLst/>
          </a:prstGeom>
          <a:ln>
            <a:noFill/>
          </a:ln>
          <a:effectLst>
            <a:outerShdw blurRad="190500" algn="tl" rotWithShape="0">
              <a:srgbClr val="000000">
                <a:alpha val="70000"/>
              </a:srgbClr>
            </a:outerShdw>
          </a:effectLst>
        </p:spPr>
      </p:pic>
      <p:sp>
        <p:nvSpPr>
          <p:cNvPr id="13" name="右箭头 12"/>
          <p:cNvSpPr/>
          <p:nvPr/>
        </p:nvSpPr>
        <p:spPr>
          <a:xfrm>
            <a:off x="0" y="1142984"/>
            <a:ext cx="3214678" cy="1428760"/>
          </a:xfrm>
          <a:prstGeom prst="rightArrow">
            <a:avLst>
              <a:gd name="adj1" fmla="val 55731"/>
              <a:gd name="adj2" fmla="val 50955"/>
            </a:avLst>
          </a:prstGeom>
          <a:gradFill>
            <a:gsLst>
              <a:gs pos="0">
                <a:srgbClr val="5E9EFF"/>
              </a:gs>
              <a:gs pos="39999">
                <a:srgbClr val="85C2FF"/>
              </a:gs>
              <a:gs pos="70000">
                <a:srgbClr val="C4D6EB"/>
              </a:gs>
              <a:gs pos="100000">
                <a:srgbClr val="FFEBFA"/>
              </a:gs>
            </a:gsLst>
            <a:lin ang="5400000" scaled="0"/>
          </a:gra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70C0"/>
                </a:solidFill>
              </a:rPr>
              <a:t>《</a:t>
            </a:r>
            <a:r>
              <a:rPr lang="zh-CN" altLang="en-US" dirty="0" smtClean="0">
                <a:solidFill>
                  <a:srgbClr val="0070C0"/>
                </a:solidFill>
              </a:rPr>
              <a:t>萤火虫之墓</a:t>
            </a:r>
            <a:r>
              <a:rPr lang="en-US" altLang="zh-CN" dirty="0" smtClean="0">
                <a:solidFill>
                  <a:srgbClr val="0070C0"/>
                </a:solidFill>
              </a:rPr>
              <a:t>》</a:t>
            </a:r>
            <a:r>
              <a:rPr lang="zh-CN" altLang="en-US" dirty="0" smtClean="0">
                <a:solidFill>
                  <a:srgbClr val="0070C0"/>
                </a:solidFill>
              </a:rPr>
              <a:t>是一部描写战争受害者孤儿的故事。</a:t>
            </a:r>
            <a:endParaRPr lang="zh-CN" altLang="en-US" dirty="0">
              <a:solidFill>
                <a:srgbClr val="0070C0"/>
              </a:solidFill>
            </a:endParaRPr>
          </a:p>
        </p:txBody>
      </p:sp>
      <p:sp>
        <p:nvSpPr>
          <p:cNvPr id="14" name="圆角矩形 13"/>
          <p:cNvSpPr/>
          <p:nvPr/>
        </p:nvSpPr>
        <p:spPr>
          <a:xfrm>
            <a:off x="6286512" y="3857628"/>
            <a:ext cx="2714644" cy="1357298"/>
          </a:xfrm>
          <a:prstGeom prst="roundRect">
            <a:avLst/>
          </a:prstGeom>
          <a:solidFill>
            <a:srgbClr val="99FFCC">
              <a:alpha val="53725"/>
            </a:srgbClr>
          </a:solidFill>
          <a:ln>
            <a:solidFill>
              <a:srgbClr val="00FFFF">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rgbClr val="33CCFF"/>
                </a:solidFill>
                <a:latin typeface="DFKai-SB" pitchFamily="65" charset="-120"/>
                <a:ea typeface="DFKai-SB" pitchFamily="65" charset="-120"/>
              </a:rPr>
              <a:t>作品出色地再现了由饥饿萌生的各样的爱憎感情和对人的不信任。再现了那种在现在已看不到了的那个时代的氛围。</a:t>
            </a:r>
            <a:endParaRPr lang="zh-CN" altLang="en-US" b="1" dirty="0">
              <a:solidFill>
                <a:srgbClr val="33CCFF"/>
              </a:solidFill>
              <a:latin typeface="DFKai-SB" pitchFamily="65" charset="-120"/>
              <a:ea typeface="DFKai-SB" pitchFamily="65" charset="-120"/>
            </a:endParaRPr>
          </a:p>
        </p:txBody>
      </p:sp>
      <p:grpSp>
        <p:nvGrpSpPr>
          <p:cNvPr id="16" name="组合 15"/>
          <p:cNvGrpSpPr/>
          <p:nvPr/>
        </p:nvGrpSpPr>
        <p:grpSpPr>
          <a:xfrm>
            <a:off x="2643174" y="5572140"/>
            <a:ext cx="6500826" cy="1285860"/>
            <a:chOff x="2643174" y="5572140"/>
            <a:chExt cx="6500826" cy="1285860"/>
          </a:xfrm>
        </p:grpSpPr>
        <p:sp>
          <p:nvSpPr>
            <p:cNvPr id="10" name="矩形 9"/>
            <p:cNvSpPr/>
            <p:nvPr/>
          </p:nvSpPr>
          <p:spPr>
            <a:xfrm>
              <a:off x="2643174" y="5657671"/>
              <a:ext cx="6500826" cy="1200329"/>
            </a:xfrm>
            <a:prstGeom prst="rect">
              <a:avLst/>
            </a:prstGeom>
          </p:spPr>
          <p:txBody>
            <a:bodyPr wrap="square">
              <a:spAutoFit/>
            </a:bodyPr>
            <a:lstStyle/>
            <a:p>
              <a:r>
                <a:rPr lang="zh-CN" altLang="en-US" dirty="0" smtClean="0"/>
                <a:t>           影片讲述了在二战后期的神户，因空袭而失去母亲被亲戚家领养的哥哥清太和</a:t>
              </a:r>
              <a:r>
                <a:rPr lang="en-US" altLang="zh-CN" dirty="0" smtClean="0"/>
                <a:t>4</a:t>
              </a:r>
              <a:r>
                <a:rPr lang="zh-CN" altLang="en-US" dirty="0" smtClean="0"/>
                <a:t>岁的妹妹节子在临组的（二战时期为统治当时的人们而设立的机构）统治下，远离人们，藏在一个洞穴里生活，但因得不到大人的援助而渐渐走向死亡的故事。</a:t>
              </a:r>
              <a:endParaRPr lang="zh-CN" altLang="en-US" dirty="0"/>
            </a:p>
          </p:txBody>
        </p:sp>
        <p:sp>
          <p:nvSpPr>
            <p:cNvPr id="15" name="太阳形 14"/>
            <p:cNvSpPr/>
            <p:nvPr/>
          </p:nvSpPr>
          <p:spPr>
            <a:xfrm>
              <a:off x="2786050" y="5572140"/>
              <a:ext cx="468000" cy="396562"/>
            </a:xfrm>
            <a:prstGeom prst="sun">
              <a:avLst>
                <a:gd name="adj" fmla="val 25547"/>
              </a:avLst>
            </a:prstGeom>
            <a:solidFill>
              <a:srgbClr val="FFFF00">
                <a:alpha val="95000"/>
              </a:srgbClr>
            </a:solidFill>
            <a:ln>
              <a:solidFill>
                <a:srgbClr val="FFCC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2000"/>
                                        <p:tgtEl>
                                          <p:spTgt spid="4098"/>
                                        </p:tgtEl>
                                      </p:cBhvr>
                                    </p:animEffect>
                                  </p:childTnLst>
                                </p:cTn>
                              </p:par>
                              <p:par>
                                <p:cTn id="23" presetID="10"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2000"/>
                                        <p:tgtEl>
                                          <p:spTgt spid="4100"/>
                                        </p:tgtEl>
                                      </p:cBhvr>
                                    </p:animEffect>
                                  </p:childTnLst>
                                </p:cTn>
                              </p:par>
                              <p:par>
                                <p:cTn id="26" presetID="10" presetClass="entr" presetSubtype="0"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2000"/>
                                        <p:tgtEl>
                                          <p:spTgt spid="410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cdn.duitang.com/uploads/item/201408/04/20140804170009_NmWAL.thumb.700_0.png"/>
          <p:cNvPicPr>
            <a:picLocks noChangeAspect="1" noChangeArrowheads="1"/>
          </p:cNvPicPr>
          <p:nvPr/>
        </p:nvPicPr>
        <p:blipFill>
          <a:blip r:embed="rId2" cstate="print"/>
          <a:srcRect b="15595"/>
          <a:stretch>
            <a:fillRect/>
          </a:stretch>
        </p:blipFill>
        <p:spPr bwMode="auto">
          <a:xfrm>
            <a:off x="0" y="0"/>
            <a:ext cx="9144000" cy="6858000"/>
          </a:xfrm>
          <a:prstGeom prst="rect">
            <a:avLst/>
          </a:prstGeom>
          <a:noFill/>
        </p:spPr>
      </p:pic>
      <p:sp>
        <p:nvSpPr>
          <p:cNvPr id="8" name="矩形 7"/>
          <p:cNvSpPr/>
          <p:nvPr/>
        </p:nvSpPr>
        <p:spPr>
          <a:xfrm>
            <a:off x="2500298" y="0"/>
            <a:ext cx="366318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魔女宅急便</a:t>
            </a:r>
            <a:endParaRPr lang="zh-CN" alt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矩形 8"/>
          <p:cNvSpPr/>
          <p:nvPr/>
        </p:nvSpPr>
        <p:spPr>
          <a:xfrm>
            <a:off x="4929190" y="1071546"/>
            <a:ext cx="3929058" cy="1477328"/>
          </a:xfrm>
          <a:prstGeom prst="rect">
            <a:avLst/>
          </a:prstGeom>
          <a:ln w="76200" cmpd="tri">
            <a:solidFill>
              <a:srgbClr val="00CCFF"/>
            </a:solidFill>
            <a:prstDash val="lgDashDotDot"/>
          </a:ln>
        </p:spPr>
        <p:txBody>
          <a:bodyPr wrap="square">
            <a:spAutoFit/>
          </a:bodyPr>
          <a:lstStyle/>
          <a:p>
            <a:r>
              <a:rPr lang="zh-CN" altLang="en-US" dirty="0" smtClean="0"/>
              <a:t>魔女宅急便</a:t>
            </a:r>
            <a:r>
              <a:rPr lang="en-US" altLang="zh-CN" dirty="0" smtClean="0"/>
              <a:t>》</a:t>
            </a:r>
            <a:r>
              <a:rPr lang="zh-CN" altLang="en-US" dirty="0" smtClean="0"/>
              <a:t>（魔女</a:t>
            </a:r>
            <a:r>
              <a:rPr lang="ja-JP" altLang="en-US" dirty="0" smtClean="0"/>
              <a:t>の</a:t>
            </a:r>
            <a:r>
              <a:rPr lang="zh-CN" altLang="en-US" dirty="0" smtClean="0"/>
              <a:t>宅急便）是吉卜力工作室以角野荣子的同名小说为蓝本改编的动画电影，也是首部由吉卜力工作室与华特迪士尼公司合作发行的动画电影，由宫崎骏担任导演。</a:t>
            </a:r>
            <a:endParaRPr lang="zh-CN" altLang="en-US" dirty="0"/>
          </a:p>
        </p:txBody>
      </p:sp>
      <p:pic>
        <p:nvPicPr>
          <p:cNvPr id="6146" name="Picture 2" descr="http://c.hiphotos.baidu.com/zhidao/wh%3D450%2C600/sign=0c960b80d8b44aed591bb6e0862cab37/738b4710b912c8fc4940fe07fe039245d788214c.jpg"/>
          <p:cNvPicPr>
            <a:picLocks noChangeAspect="1" noChangeArrowheads="1"/>
          </p:cNvPicPr>
          <p:nvPr/>
        </p:nvPicPr>
        <p:blipFill>
          <a:blip r:embed="rId3" cstate="print"/>
          <a:srcRect/>
          <a:stretch>
            <a:fillRect/>
          </a:stretch>
        </p:blipFill>
        <p:spPr bwMode="auto">
          <a:xfrm>
            <a:off x="214282" y="1214422"/>
            <a:ext cx="4067175" cy="5391151"/>
          </a:xfrm>
          <a:prstGeom prst="rect">
            <a:avLst/>
          </a:prstGeom>
          <a:noFill/>
        </p:spPr>
      </p:pic>
      <p:graphicFrame>
        <p:nvGraphicFramePr>
          <p:cNvPr id="13" name="表格 12"/>
          <p:cNvGraphicFramePr>
            <a:graphicFrameLocks noGrp="1"/>
          </p:cNvGraphicFramePr>
          <p:nvPr/>
        </p:nvGraphicFramePr>
        <p:xfrm>
          <a:off x="5357818" y="2714620"/>
          <a:ext cx="2928958" cy="1500198"/>
        </p:xfrm>
        <a:graphic>
          <a:graphicData uri="http://schemas.openxmlformats.org/drawingml/2006/table">
            <a:tbl>
              <a:tblPr>
                <a:tableStyleId>{35758FB7-9AC5-4552-8A53-C91805E547FA}</a:tableStyleId>
              </a:tblPr>
              <a:tblGrid>
                <a:gridCol w="661378"/>
                <a:gridCol w="2267580"/>
              </a:tblGrid>
              <a:tr h="750099">
                <a:tc>
                  <a:txBody>
                    <a:bodyPr/>
                    <a:lstStyle/>
                    <a:p>
                      <a:r>
                        <a:rPr lang="zh-CN" altLang="en-US" dirty="0">
                          <a:solidFill>
                            <a:srgbClr val="0070C0"/>
                          </a:solidFill>
                        </a:rPr>
                        <a:t>导    演</a:t>
                      </a:r>
                    </a:p>
                  </a:txBody>
                  <a:tcPr anchor="ctr">
                    <a:blipFill dpi="0" rotWithShape="1">
                      <a:blip r:embed="rId4"/>
                      <a:srcRect/>
                      <a:tile tx="0" ty="-139700" sx="84000" sy="80000" flip="xy" algn="tl"/>
                    </a:blipFill>
                  </a:tcPr>
                </a:tc>
                <a:tc>
                  <a:txBody>
                    <a:bodyPr/>
                    <a:lstStyle/>
                    <a:p>
                      <a:r>
                        <a:rPr lang="zh-CN" altLang="en-US" dirty="0">
                          <a:solidFill>
                            <a:srgbClr val="0070C0"/>
                          </a:solidFill>
                        </a:rPr>
                        <a:t>宫崎骏，</a:t>
                      </a:r>
                      <a:r>
                        <a:rPr lang="en-US" dirty="0">
                          <a:solidFill>
                            <a:srgbClr val="0070C0"/>
                          </a:solidFill>
                        </a:rPr>
                        <a:t>Toru Hara</a:t>
                      </a:r>
                    </a:p>
                  </a:txBody>
                  <a:tcPr anchor="ctr">
                    <a:blipFill dpi="0" rotWithShape="1">
                      <a:blip r:embed="rId4"/>
                      <a:srcRect/>
                      <a:tile tx="0" ty="-139700" sx="84000" sy="80000" flip="xy" algn="tl"/>
                    </a:blipFill>
                  </a:tcPr>
                </a:tc>
              </a:tr>
              <a:tr h="750099">
                <a:tc>
                  <a:txBody>
                    <a:bodyPr/>
                    <a:lstStyle/>
                    <a:p>
                      <a:r>
                        <a:rPr lang="zh-CN" altLang="en-US" dirty="0">
                          <a:solidFill>
                            <a:srgbClr val="0070C0"/>
                          </a:solidFill>
                        </a:rPr>
                        <a:t>类    型</a:t>
                      </a:r>
                    </a:p>
                  </a:txBody>
                  <a:tcPr anchor="ctr">
                    <a:blipFill dpi="0" rotWithShape="1">
                      <a:blip r:embed="rId4"/>
                      <a:srcRect/>
                      <a:tile tx="0" ty="-139700" sx="84000" sy="80000" flip="xy" algn="tl"/>
                    </a:blipFill>
                  </a:tcPr>
                </a:tc>
                <a:tc>
                  <a:txBody>
                    <a:bodyPr/>
                    <a:lstStyle/>
                    <a:p>
                      <a:r>
                        <a:rPr lang="zh-CN" altLang="en-US" dirty="0">
                          <a:solidFill>
                            <a:srgbClr val="0070C0"/>
                          </a:solidFill>
                        </a:rPr>
                        <a:t>动画</a:t>
                      </a:r>
                    </a:p>
                  </a:txBody>
                  <a:tcPr anchor="ctr">
                    <a:blipFill dpi="0" rotWithShape="1">
                      <a:blip r:embed="rId4"/>
                      <a:srcRect/>
                      <a:tile tx="0" ty="-139700" sx="84000" sy="80000" flip="xy" algn="tl"/>
                    </a:blipFill>
                  </a:tcPr>
                </a:tc>
              </a:tr>
            </a:tbl>
          </a:graphicData>
        </a:graphic>
      </p:graphicFrame>
      <p:sp>
        <p:nvSpPr>
          <p:cNvPr id="2" name="AutoShape 2" descr="http://img3.imgtn.bdimg.com/it/u=1357366881,2157240342&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 name="十字星 9"/>
          <p:cNvSpPr/>
          <p:nvPr/>
        </p:nvSpPr>
        <p:spPr>
          <a:xfrm>
            <a:off x="4572000" y="2786058"/>
            <a:ext cx="324000" cy="468000"/>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十字星 24"/>
          <p:cNvSpPr/>
          <p:nvPr/>
        </p:nvSpPr>
        <p:spPr>
          <a:xfrm>
            <a:off x="4143372" y="6215082"/>
            <a:ext cx="333524" cy="548962"/>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十字星 26"/>
          <p:cNvSpPr/>
          <p:nvPr/>
        </p:nvSpPr>
        <p:spPr>
          <a:xfrm>
            <a:off x="8286776" y="4429132"/>
            <a:ext cx="324000" cy="468000"/>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十字星 27"/>
          <p:cNvSpPr/>
          <p:nvPr/>
        </p:nvSpPr>
        <p:spPr>
          <a:xfrm>
            <a:off x="5072066" y="4643446"/>
            <a:ext cx="324000" cy="325124"/>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星 28"/>
          <p:cNvSpPr/>
          <p:nvPr/>
        </p:nvSpPr>
        <p:spPr>
          <a:xfrm>
            <a:off x="1785918" y="142852"/>
            <a:ext cx="609752" cy="642942"/>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十字星 30"/>
          <p:cNvSpPr/>
          <p:nvPr/>
        </p:nvSpPr>
        <p:spPr>
          <a:xfrm>
            <a:off x="8358214" y="2643182"/>
            <a:ext cx="538314" cy="539438"/>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十字星 31"/>
          <p:cNvSpPr/>
          <p:nvPr/>
        </p:nvSpPr>
        <p:spPr>
          <a:xfrm>
            <a:off x="8891438" y="2000240"/>
            <a:ext cx="252562" cy="253686"/>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5214942" y="4643446"/>
            <a:ext cx="3168000" cy="1571636"/>
            <a:chOff x="5214942" y="4643446"/>
            <a:chExt cx="3168000" cy="1571636"/>
          </a:xfrm>
        </p:grpSpPr>
        <p:sp>
          <p:nvSpPr>
            <p:cNvPr id="12" name="矩形 11"/>
            <p:cNvSpPr/>
            <p:nvPr/>
          </p:nvSpPr>
          <p:spPr>
            <a:xfrm>
              <a:off x="5214942" y="4643446"/>
              <a:ext cx="3168000" cy="1477328"/>
            </a:xfrm>
            <a:prstGeom prst="rect">
              <a:avLst/>
            </a:prstGeom>
          </p:spPr>
          <p:txBody>
            <a:bodyPr wrap="square">
              <a:spAutoFit/>
            </a:bodyPr>
            <a:lstStyle/>
            <a:p>
              <a:r>
                <a:rPr lang="en-US" altLang="zh-CN" dirty="0" smtClean="0"/>
                <a:t>《</a:t>
              </a:r>
              <a:r>
                <a:rPr lang="zh-CN" altLang="en-US" dirty="0" smtClean="0"/>
                <a:t>魔女宅急便</a:t>
              </a:r>
              <a:r>
                <a:rPr lang="en-US" altLang="zh-CN" dirty="0" smtClean="0"/>
                <a:t>》</a:t>
              </a:r>
              <a:r>
                <a:rPr lang="zh-CN" altLang="en-US" dirty="0" smtClean="0"/>
                <a:t>讲述的是魔法少女琪琪离开家进行独立修行的经历。这部电影描绘出日本一般青春期女孩在希望独立与自力更生所面临的困境。</a:t>
              </a:r>
              <a:endParaRPr lang="zh-CN" altLang="en-US" dirty="0"/>
            </a:p>
          </p:txBody>
        </p:sp>
        <p:cxnSp>
          <p:nvCxnSpPr>
            <p:cNvPr id="35" name="直接连接符 34"/>
            <p:cNvCxnSpPr/>
            <p:nvPr/>
          </p:nvCxnSpPr>
          <p:spPr>
            <a:xfrm>
              <a:off x="5214942" y="6072206"/>
              <a:ext cx="3096000" cy="0"/>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858016" y="6215082"/>
              <a:ext cx="1476000" cy="0"/>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215074" y="6143644"/>
              <a:ext cx="2124000" cy="0"/>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grpSp>
      <p:sp>
        <p:nvSpPr>
          <p:cNvPr id="26" name="十字星 25"/>
          <p:cNvSpPr/>
          <p:nvPr/>
        </p:nvSpPr>
        <p:spPr>
          <a:xfrm>
            <a:off x="8358214" y="5929330"/>
            <a:ext cx="752628" cy="896628"/>
          </a:xfrm>
          <a:prstGeom prst="star4">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par>
                                <p:cTn id="11" presetID="35" presetClass="emph" presetSubtype="0" fill="hold" grpId="0" nodeType="withEffect">
                                  <p:stCondLst>
                                    <p:cond delay="0"/>
                                  </p:stCondLst>
                                  <p:childTnLst>
                                    <p:anim calcmode="discrete" valueType="str">
                                      <p:cBhvr>
                                        <p:cTn id="12" dur="1000" fill="hold"/>
                                        <p:tgtEl>
                                          <p:spTgt spid="10"/>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10"/>
                                        </p:tgtEl>
                                        <p:attrNameLst>
                                          <p:attrName>ppt_c</p:attrName>
                                        </p:attrNameLst>
                                      </p:cBhvr>
                                      <p:to>
                                        <a:srgbClr val="FFFF99"/>
                                      </p:to>
                                    </p:animClr>
                                  </p:subTnLst>
                                </p:cTn>
                              </p:par>
                            </p:childTnLst>
                          </p:cTn>
                        </p:par>
                        <p:par>
                          <p:cTn id="13" fill="hold">
                            <p:stCondLst>
                              <p:cond delay="1400"/>
                            </p:stCondLst>
                            <p:childTnLst>
                              <p:par>
                                <p:cTn id="14" presetID="35" presetClass="emph" presetSubtype="0" fill="hold" grpId="0" nodeType="afterEffect">
                                  <p:stCondLst>
                                    <p:cond delay="0"/>
                                  </p:stCondLst>
                                  <p:childTnLst>
                                    <p:anim calcmode="discrete" valueType="str">
                                      <p:cBhvr>
                                        <p:cTn id="15" dur="1000" fill="hold"/>
                                        <p:tgtEl>
                                          <p:spTgt spid="25"/>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25"/>
                                        </p:tgtEl>
                                        <p:attrNameLst>
                                          <p:attrName>ppt_c</p:attrName>
                                        </p:attrNameLst>
                                      </p:cBhvr>
                                      <p:to>
                                        <a:srgbClr val="FFFF99"/>
                                      </p:to>
                                    </p:animClr>
                                  </p:sub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800" decel="100000"/>
                                        <p:tgtEl>
                                          <p:spTgt spid="6146"/>
                                        </p:tgtEl>
                                      </p:cBhvr>
                                    </p:animEffect>
                                    <p:anim calcmode="lin" valueType="num">
                                      <p:cBhvr>
                                        <p:cTn id="21" dur="800" decel="100000" fill="hold"/>
                                        <p:tgtEl>
                                          <p:spTgt spid="6146"/>
                                        </p:tgtEl>
                                        <p:attrNameLst>
                                          <p:attrName>style.rotation</p:attrName>
                                        </p:attrNameLst>
                                      </p:cBhvr>
                                      <p:tavLst>
                                        <p:tav tm="0">
                                          <p:val>
                                            <p:fltVal val="-90"/>
                                          </p:val>
                                        </p:tav>
                                        <p:tav tm="100000">
                                          <p:val>
                                            <p:fltVal val="0"/>
                                          </p:val>
                                        </p:tav>
                                      </p:tavLst>
                                    </p:anim>
                                    <p:anim calcmode="lin" valueType="num">
                                      <p:cBhvr>
                                        <p:cTn id="22" dur="800" decel="100000" fill="hold"/>
                                        <p:tgtEl>
                                          <p:spTgt spid="6146"/>
                                        </p:tgtEl>
                                        <p:attrNameLst>
                                          <p:attrName>ppt_x</p:attrName>
                                        </p:attrNameLst>
                                      </p:cBhvr>
                                      <p:tavLst>
                                        <p:tav tm="0">
                                          <p:val>
                                            <p:strVal val="#ppt_x+0.4"/>
                                          </p:val>
                                        </p:tav>
                                        <p:tav tm="100000">
                                          <p:val>
                                            <p:strVal val="#ppt_x-0.05"/>
                                          </p:val>
                                        </p:tav>
                                      </p:tavLst>
                                    </p:anim>
                                    <p:anim calcmode="lin" valueType="num">
                                      <p:cBhvr>
                                        <p:cTn id="23" dur="800" decel="100000" fill="hold"/>
                                        <p:tgtEl>
                                          <p:spTgt spid="614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par>
                                <p:cTn id="26" presetID="35" presetClass="emph" presetSubtype="0" fill="hold" grpId="0" nodeType="withEffect">
                                  <p:stCondLst>
                                    <p:cond delay="0"/>
                                  </p:stCondLst>
                                  <p:childTnLst>
                                    <p:anim calcmode="discrete" valueType="str">
                                      <p:cBhvr>
                                        <p:cTn id="27" dur="1000" fill="hold"/>
                                        <p:tgtEl>
                                          <p:spTgt spid="26"/>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26"/>
                                        </p:tgtEl>
                                        <p:attrNameLst>
                                          <p:attrName>ppt_c</p:attrName>
                                        </p:attrNameLst>
                                      </p:cBhvr>
                                      <p:to>
                                        <a:srgbClr val="FFFF99"/>
                                      </p:to>
                                    </p:animClr>
                                  </p:subTnLst>
                                </p:cTn>
                              </p:par>
                            </p:childTnLst>
                          </p:cTn>
                        </p:par>
                        <p:par>
                          <p:cTn id="28" fill="hold">
                            <p:stCondLst>
                              <p:cond delay="1000"/>
                            </p:stCondLst>
                            <p:childTnLst>
                              <p:par>
                                <p:cTn id="29" presetID="35" presetClass="emph" presetSubtype="0" fill="hold" grpId="0" nodeType="afterEffect">
                                  <p:stCondLst>
                                    <p:cond delay="0"/>
                                  </p:stCondLst>
                                  <p:childTnLst>
                                    <p:anim calcmode="discrete" valueType="str">
                                      <p:cBhvr>
                                        <p:cTn id="30" dur="1000" fill="hold"/>
                                        <p:tgtEl>
                                          <p:spTgt spid="27"/>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27"/>
                                        </p:tgtEl>
                                        <p:attrNameLst>
                                          <p:attrName>ppt_c</p:attrName>
                                        </p:attrNameLst>
                                      </p:cBhvr>
                                      <p:to>
                                        <a:srgbClr val="FFFF99"/>
                                      </p:to>
                                    </p:animClr>
                                  </p:sub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from="(-#ppt_w/2)" to="(#ppt_x)" calcmode="lin" valueType="num">
                                      <p:cBhvr>
                                        <p:cTn id="35" dur="600" fill="hold">
                                          <p:stCondLst>
                                            <p:cond delay="0"/>
                                          </p:stCondLst>
                                        </p:cTn>
                                        <p:tgtEl>
                                          <p:spTgt spid="9"/>
                                        </p:tgtEl>
                                        <p:attrNameLst>
                                          <p:attrName>ppt_x</p:attrName>
                                        </p:attrNameLst>
                                      </p:cBhvr>
                                    </p:anim>
                                    <p:anim from="0" to="-1.0" calcmode="lin" valueType="num">
                                      <p:cBhvr>
                                        <p:cTn id="36" dur="200" decel="50000" autoRev="1" fill="hold">
                                          <p:stCondLst>
                                            <p:cond delay="600"/>
                                          </p:stCondLst>
                                        </p:cTn>
                                        <p:tgtEl>
                                          <p:spTgt spid="9"/>
                                        </p:tgtEl>
                                        <p:attrNameLst>
                                          <p:attrName>xshear</p:attrName>
                                        </p:attrNameLst>
                                      </p:cBhvr>
                                    </p:anim>
                                    <p:animScale>
                                      <p:cBhvr>
                                        <p:cTn id="37" dur="200" decel="100000" autoRev="1" fill="hold">
                                          <p:stCondLst>
                                            <p:cond delay="600"/>
                                          </p:stCondLst>
                                        </p:cTn>
                                        <p:tgtEl>
                                          <p:spTgt spid="9"/>
                                        </p:tgtEl>
                                      </p:cBhvr>
                                      <p:from x="100000" y="100000"/>
                                      <p:to x="80000" y="100000"/>
                                    </p:animScale>
                                    <p:anim by="(#ppt_h/3+#ppt_w*0.1)" calcmode="lin" valueType="num">
                                      <p:cBhvr additive="sum">
                                        <p:cTn id="38" dur="200" decel="100000" autoRev="1" fill="hold">
                                          <p:stCondLst>
                                            <p:cond delay="600"/>
                                          </p:stCondLst>
                                        </p:cTn>
                                        <p:tgtEl>
                                          <p:spTgt spid="9"/>
                                        </p:tgtEl>
                                        <p:attrNameLst>
                                          <p:attrName>ppt_x</p:attrName>
                                        </p:attrNameLst>
                                      </p:cBhvr>
                                    </p:anim>
                                  </p:childTnLst>
                                </p:cTn>
                              </p:par>
                              <p:par>
                                <p:cTn id="39" presetID="35" presetClass="emph" presetSubtype="0" fill="hold" grpId="0" nodeType="withEffect">
                                  <p:stCondLst>
                                    <p:cond delay="0"/>
                                  </p:stCondLst>
                                  <p:childTnLst>
                                    <p:anim calcmode="discrete" valueType="str">
                                      <p:cBhvr>
                                        <p:cTn id="40" dur="1000" fill="hold"/>
                                        <p:tgtEl>
                                          <p:spTgt spid="28"/>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28"/>
                                        </p:tgtEl>
                                        <p:attrNameLst>
                                          <p:attrName>ppt_c</p:attrName>
                                        </p:attrNameLst>
                                      </p:cBhvr>
                                      <p:to>
                                        <a:srgbClr val="FFFF99"/>
                                      </p:to>
                                    </p:animClr>
                                  </p:subTnLst>
                                </p:cTn>
                              </p:par>
                            </p:childTnLst>
                          </p:cTn>
                        </p:par>
                        <p:par>
                          <p:cTn id="41" fill="hold">
                            <p:stCondLst>
                              <p:cond delay="1000"/>
                            </p:stCondLst>
                            <p:childTnLst>
                              <p:par>
                                <p:cTn id="42" presetID="35" presetClass="emph" presetSubtype="0" fill="hold" grpId="0" nodeType="afterEffect">
                                  <p:stCondLst>
                                    <p:cond delay="0"/>
                                  </p:stCondLst>
                                  <p:childTnLst>
                                    <p:anim calcmode="discrete" valueType="str">
                                      <p:cBhvr>
                                        <p:cTn id="43" dur="1000" fill="hold"/>
                                        <p:tgtEl>
                                          <p:spTgt spid="29"/>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29"/>
                                        </p:tgtEl>
                                        <p:attrNameLst>
                                          <p:attrName>ppt_c</p:attrName>
                                        </p:attrNameLst>
                                      </p:cBhvr>
                                      <p:to>
                                        <a:srgbClr val="FFFF99"/>
                                      </p:to>
                                    </p:animClr>
                                  </p:sub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770" decel="100000"/>
                                        <p:tgtEl>
                                          <p:spTgt spid="13"/>
                                        </p:tgtEl>
                                      </p:cBhvr>
                                    </p:animEffect>
                                    <p:animScale>
                                      <p:cBhvr>
                                        <p:cTn id="49" dur="770" decel="100000"/>
                                        <p:tgtEl>
                                          <p:spTgt spid="13"/>
                                        </p:tgtEl>
                                      </p:cBhvr>
                                      <p:from x="10000" y="10000"/>
                                      <p:to x="200000" y="450000"/>
                                    </p:animScale>
                                    <p:animScale>
                                      <p:cBhvr>
                                        <p:cTn id="50" dur="1230" accel="100000" fill="hold">
                                          <p:stCondLst>
                                            <p:cond delay="770"/>
                                          </p:stCondLst>
                                        </p:cTn>
                                        <p:tgtEl>
                                          <p:spTgt spid="13"/>
                                        </p:tgtEl>
                                      </p:cBhvr>
                                      <p:from x="200000" y="450000"/>
                                      <p:to x="100000" y="100000"/>
                                    </p:animScale>
                                    <p:set>
                                      <p:cBhvr>
                                        <p:cTn id="51" dur="770" fill="hold"/>
                                        <p:tgtEl>
                                          <p:spTgt spid="13"/>
                                        </p:tgtEl>
                                        <p:attrNameLst>
                                          <p:attrName>ppt_x</p:attrName>
                                        </p:attrNameLst>
                                      </p:cBhvr>
                                      <p:to>
                                        <p:strVal val="(0.5)"/>
                                      </p:to>
                                    </p:set>
                                    <p:anim from="(0.5)" to="(#ppt_x)" calcmode="lin" valueType="num">
                                      <p:cBhvr>
                                        <p:cTn id="52" dur="1230" accel="100000" fill="hold">
                                          <p:stCondLst>
                                            <p:cond delay="770"/>
                                          </p:stCondLst>
                                        </p:cTn>
                                        <p:tgtEl>
                                          <p:spTgt spid="13"/>
                                        </p:tgtEl>
                                        <p:attrNameLst>
                                          <p:attrName>ppt_x</p:attrName>
                                        </p:attrNameLst>
                                      </p:cBhvr>
                                    </p:anim>
                                    <p:set>
                                      <p:cBhvr>
                                        <p:cTn id="53" dur="770" fill="hold"/>
                                        <p:tgtEl>
                                          <p:spTgt spid="13"/>
                                        </p:tgtEl>
                                        <p:attrNameLst>
                                          <p:attrName>ppt_y</p:attrName>
                                        </p:attrNameLst>
                                      </p:cBhvr>
                                      <p:to>
                                        <p:strVal val="(#ppt_y+0.4)"/>
                                      </p:to>
                                    </p:set>
                                    <p:anim from="(#ppt_y+0.4)" to="(#ppt_y)" calcmode="lin" valueType="num">
                                      <p:cBhvr>
                                        <p:cTn id="54" dur="1230" accel="100000" fill="hold">
                                          <p:stCondLst>
                                            <p:cond delay="770"/>
                                          </p:stCondLst>
                                        </p:cTn>
                                        <p:tgtEl>
                                          <p:spTgt spid="13"/>
                                        </p:tgtEl>
                                        <p:attrNameLst>
                                          <p:attrName>ppt_y</p:attrName>
                                        </p:attrNameLst>
                                      </p:cBhvr>
                                    </p:anim>
                                  </p:childTnLst>
                                </p:cTn>
                              </p:par>
                              <p:par>
                                <p:cTn id="55" presetID="35" presetClass="emph" presetSubtype="0" fill="hold" grpId="0" nodeType="withEffect">
                                  <p:stCondLst>
                                    <p:cond delay="0"/>
                                  </p:stCondLst>
                                  <p:childTnLst>
                                    <p:anim calcmode="discrete" valueType="str">
                                      <p:cBhvr>
                                        <p:cTn id="56" dur="1000" fill="hold"/>
                                        <p:tgtEl>
                                          <p:spTgt spid="31"/>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31"/>
                                        </p:tgtEl>
                                        <p:attrNameLst>
                                          <p:attrName>ppt_c</p:attrName>
                                        </p:attrNameLst>
                                      </p:cBhvr>
                                      <p:to>
                                        <a:srgbClr val="FFFF99"/>
                                      </p:to>
                                    </p:animClr>
                                  </p:subTnLst>
                                </p:cTn>
                              </p:par>
                            </p:childTnLst>
                          </p:cTn>
                        </p:par>
                        <p:par>
                          <p:cTn id="57" fill="hold">
                            <p:stCondLst>
                              <p:cond delay="2000"/>
                            </p:stCondLst>
                            <p:childTnLst>
                              <p:par>
                                <p:cTn id="58" presetID="35" presetClass="emph" presetSubtype="0" fill="hold" grpId="0" nodeType="afterEffect">
                                  <p:stCondLst>
                                    <p:cond delay="0"/>
                                  </p:stCondLst>
                                  <p:childTnLst>
                                    <p:anim calcmode="discrete" valueType="str">
                                      <p:cBhvr>
                                        <p:cTn id="59" dur="1000" fill="hold"/>
                                        <p:tgtEl>
                                          <p:spTgt spid="32"/>
                                        </p:tgtEl>
                                        <p:attrNameLst>
                                          <p:attrName>style.visibility</p:attrName>
                                        </p:attrNameLst>
                                      </p:cBhvr>
                                      <p:tavLst>
                                        <p:tav tm="0">
                                          <p:val>
                                            <p:strVal val="hidden"/>
                                          </p:val>
                                        </p:tav>
                                        <p:tav tm="50000">
                                          <p:val>
                                            <p:strVal val="visible"/>
                                          </p:val>
                                        </p:tav>
                                      </p:tavLst>
                                    </p:anim>
                                  </p:childTnLst>
                                  <p:subTnLst>
                                    <p:animClr>
                                      <p:cBhvr override="childStyle">
                                        <p:cTn dur="1" fill="hold" display="0" masterRel="nextClick" afterEffect="1"/>
                                        <p:tgtEl>
                                          <p:spTgt spid="32"/>
                                        </p:tgtEl>
                                        <p:attrNameLst>
                                          <p:attrName>ppt_c</p:attrName>
                                        </p:attrNameLst>
                                      </p:cBhvr>
                                      <p:to>
                                        <a:srgbClr val="FFFF99"/>
                                      </p:to>
                                    </p:animClr>
                                  </p:subTnLst>
                                </p:cTn>
                              </p:par>
                            </p:childTnLst>
                          </p:cTn>
                        </p:par>
                      </p:childTnLst>
                    </p:cTn>
                  </p:par>
                  <p:par>
                    <p:cTn id="60" fill="hold">
                      <p:stCondLst>
                        <p:cond delay="indefinite"/>
                      </p:stCondLst>
                      <p:childTnLst>
                        <p:par>
                          <p:cTn id="61" fill="hold">
                            <p:stCondLst>
                              <p:cond delay="0"/>
                            </p:stCondLst>
                            <p:childTnLst>
                              <p:par>
                                <p:cTn id="62" presetID="54" presetClass="entr" presetSubtype="0" accel="100000"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1000" fill="hold"/>
                                        <p:tgtEl>
                                          <p:spTgt spid="40"/>
                                        </p:tgtEl>
                                        <p:attrNameLst>
                                          <p:attrName>ppt_w</p:attrName>
                                        </p:attrNameLst>
                                      </p:cBhvr>
                                      <p:tavLst>
                                        <p:tav tm="0">
                                          <p:val>
                                            <p:strVal val="#ppt_w*0.05"/>
                                          </p:val>
                                        </p:tav>
                                        <p:tav tm="100000">
                                          <p:val>
                                            <p:strVal val="#ppt_w"/>
                                          </p:val>
                                        </p:tav>
                                      </p:tavLst>
                                    </p:anim>
                                    <p:anim calcmode="lin" valueType="num">
                                      <p:cBhvr>
                                        <p:cTn id="65" dur="1000" fill="hold"/>
                                        <p:tgtEl>
                                          <p:spTgt spid="40"/>
                                        </p:tgtEl>
                                        <p:attrNameLst>
                                          <p:attrName>ppt_h</p:attrName>
                                        </p:attrNameLst>
                                      </p:cBhvr>
                                      <p:tavLst>
                                        <p:tav tm="0">
                                          <p:val>
                                            <p:strVal val="#ppt_h"/>
                                          </p:val>
                                        </p:tav>
                                        <p:tav tm="100000">
                                          <p:val>
                                            <p:strVal val="#ppt_h"/>
                                          </p:val>
                                        </p:tav>
                                      </p:tavLst>
                                    </p:anim>
                                    <p:anim calcmode="lin" valueType="num">
                                      <p:cBhvr>
                                        <p:cTn id="66" dur="1000" fill="hold"/>
                                        <p:tgtEl>
                                          <p:spTgt spid="40"/>
                                        </p:tgtEl>
                                        <p:attrNameLst>
                                          <p:attrName>ppt_x</p:attrName>
                                        </p:attrNameLst>
                                      </p:cBhvr>
                                      <p:tavLst>
                                        <p:tav tm="0">
                                          <p:val>
                                            <p:strVal val="#ppt_x-.2"/>
                                          </p:val>
                                        </p:tav>
                                        <p:tav tm="100000">
                                          <p:val>
                                            <p:strVal val="#ppt_x"/>
                                          </p:val>
                                        </p:tav>
                                      </p:tavLst>
                                    </p:anim>
                                    <p:anim calcmode="lin" valueType="num">
                                      <p:cBhvr>
                                        <p:cTn id="67" dur="1000" fill="hold"/>
                                        <p:tgtEl>
                                          <p:spTgt spid="40"/>
                                        </p:tgtEl>
                                        <p:attrNameLst>
                                          <p:attrName>ppt_y</p:attrName>
                                        </p:attrNameLst>
                                      </p:cBhvr>
                                      <p:tavLst>
                                        <p:tav tm="0">
                                          <p:val>
                                            <p:strVal val="#ppt_y"/>
                                          </p:val>
                                        </p:tav>
                                        <p:tav tm="100000">
                                          <p:val>
                                            <p:strVal val="#ppt_y"/>
                                          </p:val>
                                        </p:tav>
                                      </p:tavLst>
                                    </p:anim>
                                    <p:animEffect transition="in" filter="fade">
                                      <p:cBhvr>
                                        <p:cTn id="6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25" grpId="0" animBg="1"/>
      <p:bldP spid="27" grpId="0" animBg="1"/>
      <p:bldP spid="28" grpId="0" animBg="1"/>
      <p:bldP spid="29" grpId="0" animBg="1"/>
      <p:bldP spid="31" grpId="0" animBg="1"/>
      <p:bldP spid="32" grpId="0" animBg="1"/>
      <p:bldP spid="2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2432</Words>
  <Application>Microsoft Office PowerPoint</Application>
  <PresentationFormat>全屏显示(4:3)</PresentationFormat>
  <Paragraphs>73</Paragraphs>
  <Slides>13</Slides>
  <Notes>2</Notes>
  <HiddenSlides>0</HiddenSlides>
  <MMClips>1</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哈尔的移动城堡</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cxdn</cp:lastModifiedBy>
  <cp:revision>109</cp:revision>
  <dcterms:created xsi:type="dcterms:W3CDTF">2015-06-21T01:04:03Z</dcterms:created>
  <dcterms:modified xsi:type="dcterms:W3CDTF">2016-02-16T12:47:36Z</dcterms:modified>
</cp:coreProperties>
</file>