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0" r:id="rId10"/>
    <p:sldId id="264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6F27-F485-468B-B5E6-BFB5EC2A5E13}" type="datetimeFigureOut">
              <a:rPr lang="zh-CN" altLang="en-US" smtClean="0"/>
              <a:pPr/>
              <a:t>2016/10/22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19B3-6EB3-45F3-985A-0C59D8D5DB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gif"/><Relationship Id="rId7" Type="http://schemas.openxmlformats.org/officeDocument/2006/relationships/slide" Target="slide10.xml"/><Relationship Id="rId2" Type="http://schemas.openxmlformats.org/officeDocument/2006/relationships/hyperlink" Target="&#21452;&#20013;&#23454;&#39564;&#20013;&#23398;&#19971;&#24180;&#32423;&#22235;&#29677;%20%20%20%20&#37011;&#28107;&#20339;%20%20%20%20&#12298;&#36824;&#25105;&#19968;&#29255;&#32511;&#33394;&#12299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99f4344c296a2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15571" y="5715016"/>
            <a:ext cx="4328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出自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双流县双中实验中学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7752" y="6215082"/>
            <a:ext cx="2348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作者：邓淋佳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图文框 16"/>
          <p:cNvSpPr/>
          <p:nvPr/>
        </p:nvSpPr>
        <p:spPr>
          <a:xfrm rot="10800000" flipV="1">
            <a:off x="928662" y="428604"/>
            <a:ext cx="7014688" cy="1226939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还我一片绿色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25ae14de5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3306" y="142852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低碳环保：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3306" y="1071546"/>
            <a:ext cx="2888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手洗衣物</a:t>
            </a:r>
            <a:endParaRPr lang="zh-CN" alt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4744" y="1785926"/>
            <a:ext cx="4996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zh-CN" alt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：少用一次性碗筷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4744" y="2571744"/>
            <a:ext cx="32993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r>
              <a:rPr lang="zh-CN" alt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：节约用水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182" y="3286124"/>
            <a:ext cx="32993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zh-CN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：随手关灯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6182" y="4071942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：使用节能灯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4857760"/>
            <a:ext cx="38651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zh-CN" alt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：使用购物袋</a:t>
            </a:r>
            <a:endParaRPr lang="zh-CN" alt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4744" y="5643578"/>
            <a:ext cx="4996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r>
              <a:rPr lang="zh-CN" alt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：乘公共汽车出行</a:t>
            </a:r>
            <a:endParaRPr lang="zh-CN" alt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图片 12" descr="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3429024" cy="2928934"/>
          </a:xfrm>
          <a:prstGeom prst="foldedCorner">
            <a:avLst/>
          </a:prstGeom>
        </p:spPr>
      </p:pic>
      <p:sp>
        <p:nvSpPr>
          <p:cNvPr id="15" name="左箭头 14"/>
          <p:cNvSpPr/>
          <p:nvPr/>
        </p:nvSpPr>
        <p:spPr>
          <a:xfrm>
            <a:off x="8572528" y="6154906"/>
            <a:ext cx="571472" cy="703094"/>
          </a:xfrm>
          <a:prstGeom prst="leftArrow">
            <a:avLst/>
          </a:prstGeom>
          <a:solidFill>
            <a:srgbClr val="FF00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1700" dirty="0"/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8682337" y="6215082"/>
            <a:ext cx="461665" cy="642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s0.bdstatic.com/94oJfD_bAAcT8t7mm9GUKT-xh_/timg?image&amp;quality=100&amp;size=b4000_4000&amp;sec=1477137259&amp;di=054ef4386caf656633ff7e517ea7ec6f&amp;src=http://img.glzy8.com/upfiles/www/ppt/jpg/47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42844" y="142852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能源的开发与应用：</a:t>
            </a:r>
            <a:endParaRPr lang="zh-CN" alt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图片 5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342902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714744" y="1285860"/>
            <a:ext cx="800219" cy="160717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太阳能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图片 8" descr="10039920130228113328_960x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500042"/>
            <a:ext cx="3800472" cy="3424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8343781" y="1357298"/>
            <a:ext cx="800219" cy="1102225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风能</a:t>
            </a:r>
            <a:endParaRPr lang="zh-CN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图片 10" descr="t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357562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3857620" y="4429132"/>
            <a:ext cx="800219" cy="1102225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水能</a:t>
            </a:r>
            <a:endParaRPr lang="zh-CN" alt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图片 12" descr="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957632"/>
            <a:ext cx="3643338" cy="290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8343781" y="4643446"/>
            <a:ext cx="800219" cy="1607171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地热能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859785763381416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2910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生命只有一个， </a:t>
            </a:r>
            <a:br>
              <a:rPr lang="zh-CN" altLang="en-US" dirty="0" smtClean="0"/>
            </a:br>
            <a:r>
              <a:rPr lang="zh-CN" altLang="en-US" dirty="0" smtClean="0"/>
              <a:t>地球只有一个。 </a:t>
            </a:r>
            <a:br>
              <a:rPr lang="zh-CN" altLang="en-US" dirty="0" smtClean="0"/>
            </a:br>
            <a:r>
              <a:rPr lang="zh-CN" altLang="en-US" dirty="0" smtClean="0"/>
              <a:t>地球是大家伟大的妈妈， </a:t>
            </a:r>
            <a:br>
              <a:rPr lang="zh-CN" altLang="en-US" dirty="0" smtClean="0"/>
            </a:br>
            <a:r>
              <a:rPr lang="zh-CN" altLang="en-US" dirty="0" smtClean="0"/>
              <a:t>我们该为她做些什么？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1472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在天空和土地之间， </a:t>
            </a:r>
            <a:br>
              <a:rPr lang="zh-CN" altLang="en-US" dirty="0" smtClean="0"/>
            </a:br>
            <a:r>
              <a:rPr lang="zh-CN" altLang="en-US" dirty="0" smtClean="0"/>
              <a:t>我们享受清新的空气； </a:t>
            </a:r>
            <a:br>
              <a:rPr lang="zh-CN" altLang="en-US" dirty="0" smtClean="0"/>
            </a:br>
            <a:r>
              <a:rPr lang="zh-CN" altLang="en-US" dirty="0" smtClean="0"/>
              <a:t>在北极和南极之间， </a:t>
            </a:r>
            <a:br>
              <a:rPr lang="zh-CN" altLang="en-US" dirty="0" smtClean="0"/>
            </a:br>
            <a:r>
              <a:rPr lang="zh-CN" altLang="en-US" dirty="0" smtClean="0"/>
              <a:t>我们手捧爱的花朵。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72000" y="1428736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dirty="0" smtClean="0"/>
              <a:t>让动物王国的代表， </a:t>
            </a:r>
            <a:br>
              <a:rPr lang="zh-CN" altLang="en-US" dirty="0" smtClean="0"/>
            </a:br>
            <a:r>
              <a:rPr lang="zh-CN" altLang="en-US" dirty="0" smtClean="0"/>
              <a:t>走上联合国的讲坛； </a:t>
            </a:r>
            <a:br>
              <a:rPr lang="zh-CN" altLang="en-US" dirty="0" smtClean="0"/>
            </a:br>
            <a:r>
              <a:rPr lang="zh-CN" altLang="en-US" dirty="0" smtClean="0"/>
              <a:t>让绿色的古桐树， </a:t>
            </a:r>
            <a:br>
              <a:rPr lang="zh-CN" altLang="en-US" dirty="0" smtClean="0"/>
            </a:br>
            <a:r>
              <a:rPr lang="zh-CN" altLang="en-US" dirty="0" smtClean="0"/>
              <a:t>把过去和未来诉说。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42910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给每一双眼睛明亮的光芒。 </a:t>
            </a:r>
            <a:br>
              <a:rPr lang="zh-CN" altLang="en-US" dirty="0" smtClean="0"/>
            </a:br>
            <a:r>
              <a:rPr lang="zh-CN" altLang="en-US" dirty="0" smtClean="0"/>
              <a:t>给每一条在小河里的朋友清澈的湖水， </a:t>
            </a:r>
            <a:br>
              <a:rPr lang="zh-CN" altLang="en-US" dirty="0" smtClean="0"/>
            </a:br>
            <a:r>
              <a:rPr lang="zh-CN" altLang="en-US" dirty="0" smtClean="0"/>
              <a:t>给每一种动物新鲜的食物， </a:t>
            </a:r>
            <a:br>
              <a:rPr lang="zh-CN" altLang="en-US" dirty="0" smtClean="0"/>
            </a:br>
            <a:r>
              <a:rPr lang="zh-CN" altLang="en-US" dirty="0" smtClean="0"/>
              <a:t>让每一颗种子安稳地成长。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72000" y="27860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把战场变成绿色的草原， </a:t>
            </a:r>
            <a:br>
              <a:rPr lang="zh-CN" altLang="en-US" dirty="0" smtClean="0"/>
            </a:br>
            <a:r>
              <a:rPr lang="zh-CN" altLang="en-US" dirty="0" smtClean="0"/>
              <a:t>让炮弹射出美丽的花朵， </a:t>
            </a:r>
            <a:br>
              <a:rPr lang="zh-CN" altLang="en-US" dirty="0" smtClean="0"/>
            </a:br>
            <a:r>
              <a:rPr lang="zh-CN" altLang="en-US" dirty="0" smtClean="0"/>
              <a:t>把画家的作品放入博物馆展示， </a:t>
            </a:r>
            <a:br>
              <a:rPr lang="zh-CN" altLang="en-US" dirty="0" smtClean="0"/>
            </a:br>
            <a:r>
              <a:rPr lang="zh-CN" altLang="en-US" dirty="0" smtClean="0"/>
              <a:t>请松树和天鹅来城里做客。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572000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蓝的眼睛、黑的眼睛， </a:t>
            </a:r>
            <a:br>
              <a:rPr lang="zh-CN" altLang="en-US" dirty="0" smtClean="0"/>
            </a:br>
            <a:r>
              <a:rPr lang="zh-CN" altLang="en-US" dirty="0" smtClean="0"/>
              <a:t>表达着同一种希望； </a:t>
            </a:r>
            <a:br>
              <a:rPr lang="zh-CN" altLang="en-US" dirty="0" smtClean="0"/>
            </a:br>
            <a:r>
              <a:rPr lang="zh-CN" altLang="en-US" dirty="0" smtClean="0"/>
              <a:t>儿女们将肩负起神圣的职责， </a:t>
            </a:r>
            <a:br>
              <a:rPr lang="zh-CN" altLang="en-US" dirty="0" smtClean="0"/>
            </a:br>
            <a:r>
              <a:rPr lang="zh-CN" altLang="en-US" dirty="0" smtClean="0"/>
              <a:t>把地球变成美好的人间天堂！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571736" y="642918"/>
            <a:ext cx="2659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环保诗歌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8" name="曲线连接符 17"/>
          <p:cNvCxnSpPr/>
          <p:nvPr/>
        </p:nvCxnSpPr>
        <p:spPr>
          <a:xfrm rot="16200000" flipH="1">
            <a:off x="1928794" y="3286124"/>
            <a:ext cx="4429156" cy="857256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6A58PICSt7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1670" y="3286124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</a:t>
            </a:r>
            <a:endParaRPr lang="zh-CN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3504" y="3357562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</a:t>
            </a:r>
            <a:endParaRPr lang="zh-CN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12" y="3357562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！</a:t>
            </a:r>
            <a:endParaRPr lang="zh-CN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78309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让我们一起创造一个</a:t>
            </a:r>
            <a:endParaRPr lang="zh-CN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9124" y="1071546"/>
            <a:ext cx="44326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美好未来！</a:t>
            </a:r>
            <a:endParaRPr lang="zh-CN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左箭头 22">
            <a:hlinkClick r:id="rId3" action="ppaction://hlinksldjump"/>
          </p:cNvPr>
          <p:cNvSpPr/>
          <p:nvPr/>
        </p:nvSpPr>
        <p:spPr>
          <a:xfrm>
            <a:off x="214282" y="6143644"/>
            <a:ext cx="571504" cy="357190"/>
          </a:xfrm>
          <a:prstGeom prst="lef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回到首页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-131229133Q16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5343fbf2b21193139e89fd1a64380cd790238d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00042"/>
            <a:ext cx="5857916" cy="12858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0" y="500042"/>
            <a:ext cx="29642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前言：</a:t>
            </a:r>
            <a:endParaRPr lang="zh-CN" alt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1643050"/>
            <a:ext cx="6500842" cy="48013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古往今来，地球妈妈用她那甘甜的乳汁哺育了千千万万的子孙茁壮成长，哺育了多少为祖国无私奉献的伟人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!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可是，她的子孙们又是怎样回报她的呢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?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她那原本美丽的衣裳被人类给撕得支离破碎，原本清澈无邪的眼睛被人类搞得乌烟瘴气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!</a:t>
            </a:r>
          </a:p>
          <a:p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　　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人类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只有一个地球，然而现在的地球却面临着严峻的环境危机，“救救地球“已经成为世界各国人民最强烈的呼声。可是为什么地球会面临如此危机呢？人类真改好好的反思。在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《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人与自然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》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的一部纪录片中，讲了人类破坏大自然的一些事：在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1934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年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5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月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11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日的凌晨，美国发生了空前未有的黑色风暴。这场风暴在美国咆哮了三天三夜。这个风暴东西长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2400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多公里，南北宽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1440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多公里高接近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3500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米的巨大黑色风暴带。风暴所经之处，溪水断流、水井干枯、田地龟裂、牲畜渴死、上千万人没有了地方居住。引起黑风暴的原因有很多种，但最主要的原因还是因人类对坏境的影响，过度砍伐树木让土地流失、快速沙漠化。人类呀！不能再这样一错再错了！我们应该共同携手保护自然。人类啊</a:t>
            </a:r>
            <a:r>
              <a:rPr lang="en-US" altLang="zh-CN" dirty="0" smtClean="0">
                <a:ln>
                  <a:solidFill>
                    <a:srgbClr val="7030A0"/>
                  </a:solidFill>
                </a:ln>
              </a:rPr>
              <a:t>!</a:t>
            </a:r>
            <a:r>
              <a:rPr lang="zh-CN" altLang="en-US" dirty="0" smtClean="0">
                <a:ln>
                  <a:solidFill>
                    <a:srgbClr val="7030A0"/>
                  </a:solidFill>
                </a:ln>
              </a:rPr>
              <a:t>必须尊重自然规律，善待大自然。和大自然共生共存、和谐相处，保护生态环境良好的世界。</a:t>
            </a:r>
            <a:endParaRPr lang="zh-CN" altLang="en-US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41f8bff87204c5488e8ad44a203b0e4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rot="20986556">
            <a:off x="2718129" y="70801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目</a:t>
            </a:r>
            <a:endParaRPr lang="zh-CN" alt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33944">
            <a:off x="3672875" y="52518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录</a:t>
            </a:r>
            <a:r>
              <a:rPr lang="zh-CN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：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菱形 13"/>
          <p:cNvSpPr/>
          <p:nvPr/>
        </p:nvSpPr>
        <p:spPr>
          <a:xfrm rot="20510039">
            <a:off x="1202520" y="845338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减号 16"/>
          <p:cNvSpPr/>
          <p:nvPr/>
        </p:nvSpPr>
        <p:spPr>
          <a:xfrm>
            <a:off x="1857356" y="2357430"/>
            <a:ext cx="4857784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 rot="20510039">
            <a:off x="6274618" y="1702595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hlinkClick r:id="rId4" action="ppaction://hlinksldjump"/>
          </p:cNvPr>
          <p:cNvSpPr/>
          <p:nvPr/>
        </p:nvSpPr>
        <p:spPr>
          <a:xfrm>
            <a:off x="1500166" y="1928802"/>
            <a:ext cx="56436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地球环境数据报告</a:t>
            </a:r>
            <a:endParaRPr lang="zh-CN" alt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减号 8"/>
          <p:cNvSpPr/>
          <p:nvPr/>
        </p:nvSpPr>
        <p:spPr>
          <a:xfrm>
            <a:off x="2143108" y="5000636"/>
            <a:ext cx="4857784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2" name="减号 11"/>
          <p:cNvSpPr/>
          <p:nvPr/>
        </p:nvSpPr>
        <p:spPr>
          <a:xfrm>
            <a:off x="1785918" y="3214686"/>
            <a:ext cx="5072098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减号 12"/>
          <p:cNvSpPr/>
          <p:nvPr/>
        </p:nvSpPr>
        <p:spPr>
          <a:xfrm>
            <a:off x="714348" y="4071942"/>
            <a:ext cx="7643866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 rot="20510039">
            <a:off x="1202519" y="2416974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菱形 15"/>
          <p:cNvSpPr/>
          <p:nvPr/>
        </p:nvSpPr>
        <p:spPr>
          <a:xfrm rot="20510039">
            <a:off x="7489064" y="3274230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1785918" y="3571876"/>
            <a:ext cx="5540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环境变化对自然界生物的影响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矩形 22">
            <a:hlinkClick r:id="rId6" action="ppaction://hlinksldjump"/>
          </p:cNvPr>
          <p:cNvSpPr/>
          <p:nvPr/>
        </p:nvSpPr>
        <p:spPr>
          <a:xfrm>
            <a:off x="2571736" y="2714620"/>
            <a:ext cx="36233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3200" b="1" dirty="0" smtClean="0">
                <a:ln/>
                <a:solidFill>
                  <a:schemeClr val="accent3"/>
                </a:solidFill>
              </a:rPr>
              <a:t>我们的昨天与明天</a:t>
            </a:r>
            <a:endParaRPr lang="zh-CN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0" name="矩形 19">
            <a:hlinkClick r:id="rId7" action="ppaction://hlinksldjump"/>
          </p:cNvPr>
          <p:cNvSpPr/>
          <p:nvPr/>
        </p:nvSpPr>
        <p:spPr>
          <a:xfrm>
            <a:off x="2857488" y="4429132"/>
            <a:ext cx="3357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如何低碳环保幻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减号 20"/>
          <p:cNvSpPr/>
          <p:nvPr/>
        </p:nvSpPr>
        <p:spPr>
          <a:xfrm>
            <a:off x="1857356" y="1500174"/>
            <a:ext cx="4857784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5" name="矩形 24">
            <a:hlinkClick r:id="rId8" action="ppaction://hlinksldjump"/>
          </p:cNvPr>
          <p:cNvSpPr/>
          <p:nvPr/>
        </p:nvSpPr>
        <p:spPr>
          <a:xfrm>
            <a:off x="2571736" y="1000108"/>
            <a:ext cx="3113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现在的环境危机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菱形 25"/>
          <p:cNvSpPr/>
          <p:nvPr/>
        </p:nvSpPr>
        <p:spPr>
          <a:xfrm rot="20510039">
            <a:off x="1202521" y="4560113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 rot="20510039">
            <a:off x="6774684" y="5203055"/>
            <a:ext cx="1000132" cy="1000132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28" name="减号 27"/>
          <p:cNvSpPr/>
          <p:nvPr/>
        </p:nvSpPr>
        <p:spPr>
          <a:xfrm>
            <a:off x="2214546" y="5929330"/>
            <a:ext cx="4857784" cy="28575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9" name="矩形 28">
            <a:hlinkClick r:id="rId9" action="ppaction://hlinksldjump"/>
          </p:cNvPr>
          <p:cNvSpPr/>
          <p:nvPr/>
        </p:nvSpPr>
        <p:spPr>
          <a:xfrm>
            <a:off x="2928926" y="5429264"/>
            <a:ext cx="311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可开发的新能源</a:t>
            </a:r>
            <a:endParaRPr lang="zh-CN" alt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0.bdstatic.com/94oJfD_bAAcT8t7mm9GUKT-xh_/timg?image&amp;quality=100&amp;size=b4000_4000&amp;sec=1477135351&amp;di=ddce676f317dbba07f363e5afa7af47e&amp;src=http://pic.qiantucdn.com/58pic/18/07/85/18T58PICsFi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44450" y="-1485900"/>
            <a:ext cx="60388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18162021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3286148" cy="30003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71868" y="428604"/>
            <a:ext cx="800219" cy="211211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资源短缺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图片 7" descr="t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14290"/>
            <a:ext cx="3429024" cy="28178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15338" y="142852"/>
            <a:ext cx="800219" cy="312201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全球气候变暖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图片 9" descr="987814171677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3656642" cy="290036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4744" y="3786190"/>
            <a:ext cx="800219" cy="211211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环境污染</a:t>
            </a:r>
            <a:endParaRPr lang="zh-CN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图片 11" descr="962149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643314"/>
            <a:ext cx="3571900" cy="29329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215338" y="3857628"/>
            <a:ext cx="800219" cy="2137765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生态破坏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8215338" y="6000768"/>
            <a:ext cx="714380" cy="703094"/>
          </a:xfrm>
          <a:prstGeom prst="leftArrow">
            <a:avLst/>
          </a:prstGeom>
          <a:solidFill>
            <a:srgbClr val="FF00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1700" dirty="0"/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8501090" y="6072206"/>
            <a:ext cx="461665" cy="571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714488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35718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pic>
        <p:nvPicPr>
          <p:cNvPr id="50" name="图片 49" descr="67fb0480a02e899c6aebdc080901dc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" name="图片 50" descr="2016d8eeba7d14a9a8ec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857628"/>
            <a:ext cx="3786214" cy="2876550"/>
          </a:xfrm>
          <a:prstGeom prst="hexagon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2" name="Picture 2" descr="http://yjb.shaanxi.gov.cn/control/UEditor/jsp/upload/20160114/87091452743671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3786278" cy="3071810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</p:pic>
      <p:sp>
        <p:nvSpPr>
          <p:cNvPr id="53" name="矩形 52"/>
          <p:cNvSpPr/>
          <p:nvPr/>
        </p:nvSpPr>
        <p:spPr>
          <a:xfrm>
            <a:off x="0" y="3214686"/>
            <a:ext cx="2242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分析图：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左箭头 53">
            <a:hlinkClick r:id="rId6" action="ppaction://hlinksldjump"/>
          </p:cNvPr>
          <p:cNvSpPr/>
          <p:nvPr/>
        </p:nvSpPr>
        <p:spPr>
          <a:xfrm>
            <a:off x="142844" y="6215082"/>
            <a:ext cx="571504" cy="428628"/>
          </a:xfrm>
          <a:prstGeom prst="lef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dirty="0" smtClean="0">
                <a:solidFill>
                  <a:schemeClr val="tx1"/>
                </a:solidFill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0" y="0"/>
            <a:ext cx="2757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数据分析：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4282" y="714356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源头废水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排放</a:t>
            </a:r>
            <a:r>
              <a:rPr lang="en-US" sz="2400" dirty="0" smtClean="0">
                <a:blipFill>
                  <a:blip r:embed="rId7"/>
                  <a:tile tx="0" ty="0" sx="100000" sy="100000" flip="none" algn="tl"/>
                </a:blipFill>
              </a:rPr>
              <a:t>2092.8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亿吨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29190" y="2428868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废气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排放</a:t>
            </a:r>
            <a:r>
              <a:rPr lang="en-US" sz="2400" dirty="0" smtClean="0">
                <a:blipFill>
                  <a:blip r:embed="rId7"/>
                  <a:tile tx="0" ty="0" sx="100000" sy="100000" flip="none" algn="tl"/>
                </a:blipFill>
              </a:rPr>
              <a:t>637203.7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亿立方米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857752" y="1357298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工业固体废物产生量</a:t>
            </a:r>
            <a:r>
              <a:rPr lang="en-US" sz="2400" dirty="0" smtClean="0">
                <a:blipFill>
                  <a:blip r:embed="rId7"/>
                  <a:tile tx="0" ty="0" sx="100000" sy="100000" flip="none" algn="tl"/>
                </a:blipFill>
              </a:rPr>
              <a:t>38.5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亿吨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857752" y="785794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种植业总氮流失量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159.78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4282" y="1214422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地表径流失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量 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32.01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29190" y="1928802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地下淋溶流失量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20.74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4282" y="1714488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基础流失量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107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14282" y="2214554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总磷流失量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10.87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endParaRPr lang="zh-CN" altLang="en-US" sz="24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857752" y="285728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种植业地膜残留量</a:t>
            </a:r>
            <a:r>
              <a:rPr lang="en-US" altLang="zh-CN" sz="2400" dirty="0" smtClean="0">
                <a:blipFill>
                  <a:blip r:embed="rId7"/>
                  <a:tile tx="0" ty="0" sx="100000" sy="100000" flip="none" algn="tl"/>
                </a:blipFill>
              </a:rPr>
              <a:t>12.1</a:t>
            </a:r>
            <a:r>
              <a:rPr lang="zh-CN" altLang="en-US" sz="2400" dirty="0" smtClean="0">
                <a:blipFill>
                  <a:blip r:embed="rId7"/>
                  <a:tile tx="0" ty="0" sx="100000" sy="100000" flip="none" algn="tl"/>
                </a:blipFill>
              </a:rPr>
              <a:t>万吨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$Recycle.Bin\S-1-5-21-597317843-971401442-4176110753-1001\$RLKFA66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7847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昨天，我们的地球妈妈多姿多彩；</a:t>
            </a:r>
            <a:endParaRPr lang="zh-CN" alt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图片 8" descr="51775d62a7d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8416">
            <a:off x="323452" y="1406258"/>
            <a:ext cx="3086099" cy="3005142"/>
          </a:xfrm>
          <a:prstGeom prst="rect">
            <a:avLst/>
          </a:prstGeom>
        </p:spPr>
      </p:pic>
      <p:pic>
        <p:nvPicPr>
          <p:cNvPr id="11" name="Picture 10" descr="http://img4.duitang.com/uploads/item/201309/02/20130902145648_GLj5j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181">
            <a:off x="3250551" y="799450"/>
            <a:ext cx="2613961" cy="4047109"/>
          </a:xfrm>
          <a:prstGeom prst="rect">
            <a:avLst/>
          </a:prstGeom>
          <a:noFill/>
        </p:spPr>
      </p:pic>
      <p:pic>
        <p:nvPicPr>
          <p:cNvPr id="12" name="Picture 8" descr="http://img2.zol.com.cn/product/139/503/ceSFDA5Q2SN9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5016">
            <a:off x="5558679" y="830044"/>
            <a:ext cx="3307515" cy="3513124"/>
          </a:xfrm>
          <a:prstGeom prst="plaque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42844" y="5000636"/>
            <a:ext cx="8133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蓝蓝的天空；清清的水；</a:t>
            </a:r>
            <a:endParaRPr lang="zh-CN" alt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8662" y="5715016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茂盛的树林；芳香的</a:t>
            </a:r>
            <a:r>
              <a:rPr lang="zh-CN" alt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花</a:t>
            </a:r>
            <a:r>
              <a:rPr lang="en-US" altLang="zh-CN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…….</a:t>
            </a:r>
            <a:endParaRPr lang="zh-CN" altLang="en-US" sz="4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9n58PIC4JS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4" descr="http://img2.zol.com.cn/product/139/501/ceBDbQyG1T5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4824">
            <a:off x="341618" y="297047"/>
            <a:ext cx="3257268" cy="3648063"/>
          </a:xfrm>
          <a:prstGeom prst="foldedCorner">
            <a:avLst/>
          </a:prstGeom>
          <a:noFill/>
        </p:spPr>
      </p:pic>
      <p:pic>
        <p:nvPicPr>
          <p:cNvPr id="15" name="图片 14" descr="20120525170255_nTw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14290"/>
            <a:ext cx="3786214" cy="2987792"/>
          </a:xfrm>
          <a:prstGeom prst="foldedCorner">
            <a:avLst/>
          </a:prstGeom>
        </p:spPr>
      </p:pic>
      <p:pic>
        <p:nvPicPr>
          <p:cNvPr id="16" name="Picture 16" descr="http://it.people.com.cn/mediafile/200902/20/F200902201452299362322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8383">
            <a:off x="864928" y="3606208"/>
            <a:ext cx="4151911" cy="3038476"/>
          </a:xfrm>
          <a:prstGeom prst="rect">
            <a:avLst/>
          </a:prstGeom>
          <a:noFill/>
        </p:spPr>
      </p:pic>
      <p:pic>
        <p:nvPicPr>
          <p:cNvPr id="17" name="Picture 14" descr="http://a3.att.hudong.com/55/22/30000105140613161422377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57639">
            <a:off x="5873411" y="4030197"/>
            <a:ext cx="2962112" cy="2573587"/>
          </a:xfrm>
          <a:prstGeom prst="ellipse">
            <a:avLst/>
          </a:prstGeom>
          <a:noFill/>
        </p:spPr>
      </p:pic>
      <p:pic>
        <p:nvPicPr>
          <p:cNvPr id="19" name="Picture 12" descr="http://pic5.nipic.com/20100101/3939480_155206468097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04577">
            <a:off x="5525193" y="1208959"/>
            <a:ext cx="3351052" cy="2703068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3758PICeCU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736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而明天，我们的地球妈妈将变成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图片 5" descr="2304-150311161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500306"/>
            <a:ext cx="2943225" cy="2019300"/>
          </a:xfrm>
          <a:prstGeom prst="ellipse">
            <a:avLst/>
          </a:prstGeom>
        </p:spPr>
      </p:pic>
      <p:pic>
        <p:nvPicPr>
          <p:cNvPr id="8" name="图片 7" descr="20141024043346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116"/>
            <a:ext cx="3428992" cy="2195509"/>
          </a:xfrm>
          <a:prstGeom prst="ellipse">
            <a:avLst/>
          </a:prstGeom>
        </p:spPr>
      </p:pic>
      <p:pic>
        <p:nvPicPr>
          <p:cNvPr id="9" name="图片 8" descr="u=956986203,3808333999&amp;fm=21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928670"/>
            <a:ext cx="3429024" cy="2095500"/>
          </a:xfrm>
          <a:prstGeom prst="ellipse">
            <a:avLst/>
          </a:prstGeom>
        </p:spPr>
      </p:pic>
      <p:pic>
        <p:nvPicPr>
          <p:cNvPr id="11" name="图片 10" descr="39070_z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381500"/>
            <a:ext cx="3857625" cy="2476500"/>
          </a:xfrm>
          <a:prstGeom prst="ellipse">
            <a:avLst/>
          </a:prstGeom>
        </p:spPr>
      </p:pic>
      <p:pic>
        <p:nvPicPr>
          <p:cNvPr id="12" name="图片 11" descr="u=4248966943,1448007293&amp;fm=21&amp;gp=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4524366"/>
            <a:ext cx="3576652" cy="2333634"/>
          </a:xfrm>
          <a:prstGeom prst="ellipse">
            <a:avLst/>
          </a:prstGeom>
        </p:spPr>
      </p:pic>
      <p:pic>
        <p:nvPicPr>
          <p:cNvPr id="13" name="图片 12" descr="63586987372999444169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2928934"/>
            <a:ext cx="3500462" cy="2214578"/>
          </a:xfrm>
          <a:prstGeom prst="rect">
            <a:avLst/>
          </a:prstGeom>
        </p:spPr>
      </p:pic>
      <p:sp>
        <p:nvSpPr>
          <p:cNvPr id="14" name="左箭头 13">
            <a:hlinkClick r:id="rId9" action="ppaction://hlinksldjump"/>
          </p:cNvPr>
          <p:cNvSpPr/>
          <p:nvPr/>
        </p:nvSpPr>
        <p:spPr>
          <a:xfrm>
            <a:off x="8429652" y="6429396"/>
            <a:ext cx="571472" cy="428604"/>
          </a:xfrm>
          <a:prstGeom prst="lef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afe5f4aa6a249a1c991e8cc21ac4a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s://ss0.bdstatic.com/94oJfD_bAAcT8t7mm9GUKT-xh_/timg?image&amp;quality=100&amp;size=b4000_4000&amp;sec=1475372888&amp;di=01b91dfb6d8dfef62fa821f49455859b&amp;src=http://y0.ifengimg.com/d4a44fff10624b98/2014/0304/xes_87ebea67571543dca920a1edbc3ae8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0344">
            <a:off x="885134" y="-50061"/>
            <a:ext cx="3071834" cy="3143272"/>
          </a:xfrm>
          <a:prstGeom prst="pentagon">
            <a:avLst/>
          </a:prstGeom>
          <a:noFill/>
        </p:spPr>
      </p:pic>
      <p:pic>
        <p:nvPicPr>
          <p:cNvPr id="6150" name="Picture 6" descr="http://www.sdzcmeiyang.com/upfile/201511/2015111463007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5341">
            <a:off x="4763496" y="185422"/>
            <a:ext cx="3286148" cy="3381360"/>
          </a:xfrm>
          <a:prstGeom prst="hexagon">
            <a:avLst/>
          </a:prstGeom>
          <a:noFill/>
        </p:spPr>
      </p:pic>
      <p:pic>
        <p:nvPicPr>
          <p:cNvPr id="6152" name="Picture 8" descr="http://www.jinghuakongqi.com/uploads/sourse/_1e56e0c8f91e4d7fa927403bbd6b31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3429024" cy="2452690"/>
          </a:xfrm>
          <a:prstGeom prst="rect">
            <a:avLst/>
          </a:prstGeom>
          <a:noFill/>
        </p:spPr>
      </p:pic>
      <p:pic>
        <p:nvPicPr>
          <p:cNvPr id="6156" name="Picture 12" descr="http://img0.imgtn.bdimg.com/it/u=2356300152,2430103504&amp;fm=21&amp;gp=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6008">
            <a:off x="4937889" y="3823026"/>
            <a:ext cx="3071866" cy="2643182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285720" y="3214686"/>
            <a:ext cx="3897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鸟儿不能在天空中自由翱翔</a:t>
            </a:r>
            <a:endParaRPr lang="zh-CN" alt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902" y="714356"/>
            <a:ext cx="738664" cy="5429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鱼儿不情愿的翻了白肚</a:t>
            </a:r>
            <a:endParaRPr lang="zh-CN" alt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357158" y="6334780"/>
            <a:ext cx="4493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鸭子不能在水里尽情嬉戏了</a:t>
            </a:r>
            <a:endParaRPr lang="zh-CN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左箭头 9">
            <a:hlinkClick r:id="rId7" action="ppaction://hlinksldjump"/>
          </p:cNvPr>
          <p:cNvSpPr/>
          <p:nvPr/>
        </p:nvSpPr>
        <p:spPr>
          <a:xfrm>
            <a:off x="8286776" y="6357958"/>
            <a:ext cx="571504" cy="357190"/>
          </a:xfrm>
          <a:prstGeom prst="leftArrow">
            <a:avLst>
              <a:gd name="adj1" fmla="val 50000"/>
              <a:gd name="adj2" fmla="val 62642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wrap="square">
        <a:spAutoFit/>
      </a:bodyPr>
      <a:lstStyle>
        <a:defPPr>
          <a:defRPr sz="1700"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360</Words>
  <Application>Microsoft Office PowerPoint</Application>
  <PresentationFormat>全屏显示(4:3)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63</cp:revision>
  <dcterms:created xsi:type="dcterms:W3CDTF">2016-09-24T11:36:05Z</dcterms:created>
  <dcterms:modified xsi:type="dcterms:W3CDTF">2016-10-22T12:10:38Z</dcterms:modified>
</cp:coreProperties>
</file>