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41" r:id="rId1"/>
  </p:sldMasterIdLst>
  <p:notesMasterIdLst>
    <p:notesMasterId r:id="rId22"/>
  </p:notesMasterIdLst>
  <p:sldIdLst>
    <p:sldId id="256" r:id="rId2"/>
    <p:sldId id="278" r:id="rId3"/>
    <p:sldId id="351" r:id="rId4"/>
    <p:sldId id="289" r:id="rId5"/>
    <p:sldId id="317" r:id="rId6"/>
    <p:sldId id="277" r:id="rId7"/>
    <p:sldId id="319" r:id="rId8"/>
    <p:sldId id="337" r:id="rId9"/>
    <p:sldId id="338" r:id="rId10"/>
    <p:sldId id="339" r:id="rId11"/>
    <p:sldId id="340" r:id="rId12"/>
    <p:sldId id="341" r:id="rId13"/>
    <p:sldId id="342" r:id="rId14"/>
    <p:sldId id="343" r:id="rId15"/>
    <p:sldId id="348" r:id="rId16"/>
    <p:sldId id="349" r:id="rId17"/>
    <p:sldId id="350" r:id="rId18"/>
    <p:sldId id="344" r:id="rId19"/>
    <p:sldId id="279" r:id="rId20"/>
    <p:sldId id="305" r:id="rId21"/>
  </p:sldIdLst>
  <p:sldSz cx="9144000" cy="5130800"/>
  <p:notesSz cx="6858000" cy="9144000"/>
  <p:defaultTextStyle>
    <a:lvl1pPr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indent="4572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indent="9144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indent="13716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indent="18288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indent="22860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indent="27432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indent="32004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indent="36576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67">
          <p15:clr>
            <a:srgbClr val="A4A3A4"/>
          </p15:clr>
        </p15:guide>
        <p15:guide id="2" pos="28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4" d="100"/>
          <a:sy n="144" d="100"/>
        </p:scale>
        <p:origin x="-684" y="-96"/>
      </p:cViewPr>
      <p:guideLst>
        <p:guide orient="horz" pos="1667"/>
        <p:guide pos="28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6" name="Shape 3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8000"/>
      </a:lnSpc>
      <a:defRPr sz="2200">
        <a:latin typeface="+mj-lt"/>
        <a:ea typeface="+mj-ea"/>
        <a:cs typeface="+mj-cs"/>
        <a:sym typeface="Helvetica Neue" panose="02000503000000020004"/>
      </a:defRPr>
    </a:lvl1pPr>
    <a:lvl2pPr indent="228600" defTabSz="457200">
      <a:lnSpc>
        <a:spcPct val="118000"/>
      </a:lnSpc>
      <a:defRPr sz="2200">
        <a:latin typeface="+mj-lt"/>
        <a:ea typeface="+mj-ea"/>
        <a:cs typeface="+mj-cs"/>
        <a:sym typeface="Helvetica Neue" panose="02000503000000020004"/>
      </a:defRPr>
    </a:lvl2pPr>
    <a:lvl3pPr indent="457200" defTabSz="457200">
      <a:lnSpc>
        <a:spcPct val="118000"/>
      </a:lnSpc>
      <a:defRPr sz="2200">
        <a:latin typeface="+mj-lt"/>
        <a:ea typeface="+mj-ea"/>
        <a:cs typeface="+mj-cs"/>
        <a:sym typeface="Helvetica Neue" panose="02000503000000020004"/>
      </a:defRPr>
    </a:lvl3pPr>
    <a:lvl4pPr indent="685800" defTabSz="457200">
      <a:lnSpc>
        <a:spcPct val="118000"/>
      </a:lnSpc>
      <a:defRPr sz="2200">
        <a:latin typeface="+mj-lt"/>
        <a:ea typeface="+mj-ea"/>
        <a:cs typeface="+mj-cs"/>
        <a:sym typeface="Helvetica Neue" panose="02000503000000020004"/>
      </a:defRPr>
    </a:lvl4pPr>
    <a:lvl5pPr indent="914400" defTabSz="457200">
      <a:lnSpc>
        <a:spcPct val="118000"/>
      </a:lnSpc>
      <a:defRPr sz="2200">
        <a:latin typeface="+mj-lt"/>
        <a:ea typeface="+mj-ea"/>
        <a:cs typeface="+mj-cs"/>
        <a:sym typeface="Helvetica Neue" panose="02000503000000020004"/>
      </a:defRPr>
    </a:lvl5pPr>
    <a:lvl6pPr indent="1143000" defTabSz="457200">
      <a:lnSpc>
        <a:spcPct val="118000"/>
      </a:lnSpc>
      <a:defRPr sz="2200">
        <a:latin typeface="+mj-lt"/>
        <a:ea typeface="+mj-ea"/>
        <a:cs typeface="+mj-cs"/>
        <a:sym typeface="Helvetica Neue" panose="02000503000000020004"/>
      </a:defRPr>
    </a:lvl6pPr>
    <a:lvl7pPr indent="1371600" defTabSz="457200">
      <a:lnSpc>
        <a:spcPct val="118000"/>
      </a:lnSpc>
      <a:defRPr sz="2200">
        <a:latin typeface="+mj-lt"/>
        <a:ea typeface="+mj-ea"/>
        <a:cs typeface="+mj-cs"/>
        <a:sym typeface="Helvetica Neue" panose="02000503000000020004"/>
      </a:defRPr>
    </a:lvl7pPr>
    <a:lvl8pPr indent="1600200" defTabSz="457200">
      <a:lnSpc>
        <a:spcPct val="118000"/>
      </a:lnSpc>
      <a:defRPr sz="2200">
        <a:latin typeface="+mj-lt"/>
        <a:ea typeface="+mj-ea"/>
        <a:cs typeface="+mj-cs"/>
        <a:sym typeface="Helvetica Neue" panose="02000503000000020004"/>
      </a:defRPr>
    </a:lvl8pPr>
    <a:lvl9pPr indent="1828800" defTabSz="457200">
      <a:lnSpc>
        <a:spcPct val="118000"/>
      </a:lnSpc>
      <a:defRPr sz="2200">
        <a:latin typeface="+mj-lt"/>
        <a:ea typeface="+mj-ea"/>
        <a:cs typeface="+mj-cs"/>
        <a:sym typeface="Helvetica Neue" panose="02000503000000020004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1219200" y="2907453"/>
            <a:ext cx="6858000" cy="741116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1219200" y="3833848"/>
            <a:ext cx="6858000" cy="399062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>
          <a:xfrm>
            <a:off x="6400800" y="4754541"/>
            <a:ext cx="2286000" cy="273643"/>
          </a:xfrm>
        </p:spPr>
        <p:txBody>
          <a:bodyPr/>
          <a:lstStyle>
            <a:lvl1pPr>
              <a:defRPr sz="1400"/>
            </a:lvl1pPr>
          </a:lstStyle>
          <a:p>
            <a:fld id="{544213AF-26F6-41FA-8D85-E2C5388D6E58}" type="datetimeFigureOut">
              <a:rPr lang="en-US" smtClean="0"/>
              <a:pPr/>
              <a:t>12/4/2020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>
          <a:xfrm>
            <a:off x="2898648" y="4754541"/>
            <a:ext cx="3474720" cy="273643"/>
          </a:xfrm>
        </p:spPr>
        <p:txBody>
          <a:bodyPr/>
          <a:lstStyle/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>
          <a:xfrm>
            <a:off x="1216152" y="4754541"/>
            <a:ext cx="1219200" cy="273643"/>
          </a:xfrm>
        </p:spPr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904875" y="2729301"/>
            <a:ext cx="7315200" cy="957749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矩形 32"/>
          <p:cNvSpPr/>
          <p:nvPr/>
        </p:nvSpPr>
        <p:spPr>
          <a:xfrm>
            <a:off x="914400" y="3776839"/>
            <a:ext cx="7315200" cy="51308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矩形 21"/>
          <p:cNvSpPr/>
          <p:nvPr/>
        </p:nvSpPr>
        <p:spPr>
          <a:xfrm>
            <a:off x="904875" y="2729301"/>
            <a:ext cx="228600" cy="957749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>
            <a:off x="914400" y="3776839"/>
            <a:ext cx="228600" cy="51308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grpSp>
        <p:nvGrpSpPr>
          <p:cNvPr id="11" name="组合 10"/>
          <p:cNvGrpSpPr/>
          <p:nvPr userDrawn="1"/>
        </p:nvGrpSpPr>
        <p:grpSpPr>
          <a:xfrm>
            <a:off x="7864747" y="126477"/>
            <a:ext cx="1135204" cy="341359"/>
            <a:chOff x="468128" y="370735"/>
            <a:chExt cx="1135204" cy="341359"/>
          </a:xfrm>
        </p:grpSpPr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49670" y="370735"/>
              <a:ext cx="490406" cy="177473"/>
            </a:xfrm>
            <a:prstGeom prst="rect">
              <a:avLst/>
            </a:prstGeom>
          </p:spPr>
        </p:pic>
        <p:pic>
          <p:nvPicPr>
            <p:cNvPr id="13" name="图片 12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468128" y="558194"/>
              <a:ext cx="1135204" cy="153900"/>
            </a:xfrm>
            <a:prstGeom prst="rect">
              <a:avLst/>
            </a:prstGeom>
          </p:spPr>
        </p:pic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470"/>
            <a:ext cx="2057400" cy="4377808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470"/>
            <a:ext cx="6019800" cy="4377808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457200" y="4753116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等腰三角形 7"/>
          <p:cNvSpPr>
            <a:spLocks noChangeAspect="1"/>
          </p:cNvSpPr>
          <p:nvPr/>
        </p:nvSpPr>
        <p:spPr>
          <a:xfrm rot="5400000">
            <a:off x="443134" y="4823479"/>
            <a:ext cx="142783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直接连接符 8"/>
          <p:cNvSpPr>
            <a:spLocks noChangeShapeType="1"/>
          </p:cNvSpPr>
          <p:nvPr/>
        </p:nvSpPr>
        <p:spPr bwMode="auto">
          <a:xfrm rot="5400000">
            <a:off x="4366546" y="2395534"/>
            <a:ext cx="437828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457200" y="912142"/>
            <a:ext cx="8229600" cy="3694176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grpSp>
        <p:nvGrpSpPr>
          <p:cNvPr id="7" name="组合 6"/>
          <p:cNvGrpSpPr/>
          <p:nvPr userDrawn="1"/>
        </p:nvGrpSpPr>
        <p:grpSpPr>
          <a:xfrm>
            <a:off x="7864747" y="126477"/>
            <a:ext cx="1135204" cy="341359"/>
            <a:chOff x="468128" y="370735"/>
            <a:chExt cx="1135204" cy="341359"/>
          </a:xfrm>
        </p:grpSpPr>
        <p:pic>
          <p:nvPicPr>
            <p:cNvPr id="9" name="图片 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49670" y="370735"/>
              <a:ext cx="490406" cy="177473"/>
            </a:xfrm>
            <a:prstGeom prst="rect">
              <a:avLst/>
            </a:prstGeom>
          </p:spPr>
        </p:pic>
        <p:pic>
          <p:nvPicPr>
            <p:cNvPr id="10" name="图片 9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468128" y="558194"/>
              <a:ext cx="1135204" cy="153900"/>
            </a:xfrm>
            <a:prstGeom prst="rect">
              <a:avLst/>
            </a:prstGeom>
          </p:spPr>
        </p:pic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19200" y="2223347"/>
            <a:ext cx="6858000" cy="798124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95400" y="3192498"/>
            <a:ext cx="6781800" cy="855133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400800" y="4754541"/>
            <a:ext cx="2286000" cy="273643"/>
          </a:xfrm>
        </p:spPr>
        <p:txBody>
          <a:bodyPr/>
          <a:lstStyle/>
          <a:p>
            <a:fld id="{544213AF-26F6-41FA-8D85-E2C5388D6E58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2898648" y="4754541"/>
            <a:ext cx="3474720" cy="273643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1069848" y="4754541"/>
            <a:ext cx="1520952" cy="273643"/>
          </a:xfrm>
        </p:spPr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矩形 6"/>
          <p:cNvSpPr/>
          <p:nvPr/>
        </p:nvSpPr>
        <p:spPr>
          <a:xfrm>
            <a:off x="914400" y="2109329"/>
            <a:ext cx="7315200" cy="957749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914400" y="2109329"/>
            <a:ext cx="228600" cy="957749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71027"/>
            <a:ext cx="8229600" cy="684107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457200" y="912142"/>
            <a:ext cx="4041648" cy="3694176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632198" y="909862"/>
            <a:ext cx="4041648" cy="3694176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71027"/>
            <a:ext cx="8229600" cy="684107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962025"/>
            <a:ext cx="4040188" cy="51308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8201" y="969151"/>
            <a:ext cx="4041775" cy="51308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57200" y="1596249"/>
            <a:ext cx="4038600" cy="3021471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quarter" idx="4"/>
          </p:nvPr>
        </p:nvSpPr>
        <p:spPr>
          <a:xfrm>
            <a:off x="4648200" y="1596249"/>
            <a:ext cx="4038600" cy="3021471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71027"/>
            <a:ext cx="8229600" cy="684107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等腰三角形 5"/>
          <p:cNvSpPr>
            <a:spLocks noChangeAspect="1"/>
          </p:cNvSpPr>
          <p:nvPr/>
        </p:nvSpPr>
        <p:spPr>
          <a:xfrm rot="5400000">
            <a:off x="443134" y="4823479"/>
            <a:ext cx="142783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grpSp>
        <p:nvGrpSpPr>
          <p:cNvPr id="7" name="组合 6"/>
          <p:cNvGrpSpPr/>
          <p:nvPr userDrawn="1"/>
        </p:nvGrpSpPr>
        <p:grpSpPr>
          <a:xfrm>
            <a:off x="7864747" y="126477"/>
            <a:ext cx="1135204" cy="341359"/>
            <a:chOff x="468128" y="370735"/>
            <a:chExt cx="1135204" cy="341359"/>
          </a:xfrm>
        </p:grpSpPr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49670" y="370735"/>
              <a:ext cx="490406" cy="177473"/>
            </a:xfrm>
            <a:prstGeom prst="rect">
              <a:avLst/>
            </a:prstGeom>
          </p:spPr>
        </p:pic>
        <p:pic>
          <p:nvPicPr>
            <p:cNvPr id="9" name="图片 8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468128" y="558194"/>
              <a:ext cx="1135204" cy="153900"/>
            </a:xfrm>
            <a:prstGeom prst="rect">
              <a:avLst/>
            </a:prstGeom>
          </p:spPr>
        </p:pic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5" name="直接连接符 4"/>
          <p:cNvSpPr>
            <a:spLocks noChangeShapeType="1"/>
          </p:cNvSpPr>
          <p:nvPr/>
        </p:nvSpPr>
        <p:spPr bwMode="auto">
          <a:xfrm>
            <a:off x="457200" y="4753116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等腰三角形 5"/>
          <p:cNvSpPr>
            <a:spLocks noChangeAspect="1"/>
          </p:cNvSpPr>
          <p:nvPr/>
        </p:nvSpPr>
        <p:spPr>
          <a:xfrm rot="5400000">
            <a:off x="443134" y="4823479"/>
            <a:ext cx="142783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24600" y="228035"/>
            <a:ext cx="2514600" cy="627098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324600" y="912143"/>
            <a:ext cx="2514600" cy="3623628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12/4/2020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直接连接符 7"/>
          <p:cNvSpPr>
            <a:spLocks noChangeShapeType="1"/>
          </p:cNvSpPr>
          <p:nvPr/>
        </p:nvSpPr>
        <p:spPr bwMode="auto">
          <a:xfrm>
            <a:off x="457200" y="4753116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直接连接符 9"/>
          <p:cNvSpPr>
            <a:spLocks noChangeShapeType="1"/>
          </p:cNvSpPr>
          <p:nvPr/>
        </p:nvSpPr>
        <p:spPr bwMode="auto">
          <a:xfrm rot="5400000">
            <a:off x="3920613" y="2487013"/>
            <a:ext cx="4515104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等腰三角形 8"/>
          <p:cNvSpPr>
            <a:spLocks noChangeAspect="1"/>
          </p:cNvSpPr>
          <p:nvPr/>
        </p:nvSpPr>
        <p:spPr>
          <a:xfrm rot="5400000">
            <a:off x="443134" y="4823479"/>
            <a:ext cx="142783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内容占位符 11"/>
          <p:cNvSpPr>
            <a:spLocks noGrp="1"/>
          </p:cNvSpPr>
          <p:nvPr>
            <p:ph sz="quarter" idx="1"/>
          </p:nvPr>
        </p:nvSpPr>
        <p:spPr>
          <a:xfrm>
            <a:off x="304800" y="228035"/>
            <a:ext cx="5715000" cy="4275667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74714"/>
            <a:ext cx="8229600" cy="504767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57200" y="1425222"/>
            <a:ext cx="8229600" cy="319477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912142"/>
            <a:ext cx="8229600" cy="399062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12/4/2020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8" name="直接连接符 7"/>
          <p:cNvSpPr>
            <a:spLocks noChangeShapeType="1"/>
          </p:cNvSpPr>
          <p:nvPr/>
        </p:nvSpPr>
        <p:spPr bwMode="auto">
          <a:xfrm>
            <a:off x="457200" y="4753116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等腰三角形 8"/>
          <p:cNvSpPr>
            <a:spLocks noChangeAspect="1"/>
          </p:cNvSpPr>
          <p:nvPr/>
        </p:nvSpPr>
        <p:spPr>
          <a:xfrm rot="5400000">
            <a:off x="443134" y="4823479"/>
            <a:ext cx="142783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457200" y="374714"/>
            <a:ext cx="182880" cy="51308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457200" y="114018"/>
            <a:ext cx="8229600" cy="741116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457200" y="912142"/>
            <a:ext cx="8229600" cy="367365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6400800" y="4755491"/>
            <a:ext cx="2289048" cy="27364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44213AF-26F6-41FA-8D85-E2C5388D6E58}" type="datetimeFigureOut">
              <a:rPr lang="en-US" smtClean="0"/>
              <a:pPr/>
              <a:t>12/4/2020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2898648" y="4755491"/>
            <a:ext cx="3505200" cy="273643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612648" y="4755491"/>
            <a:ext cx="1981200" cy="27364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  <p:sp>
        <p:nvSpPr>
          <p:cNvPr id="28" name="直接连接符 27"/>
          <p:cNvSpPr>
            <a:spLocks noChangeShapeType="1"/>
          </p:cNvSpPr>
          <p:nvPr/>
        </p:nvSpPr>
        <p:spPr bwMode="auto">
          <a:xfrm>
            <a:off x="457200" y="4753116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直接连接符 28"/>
          <p:cNvSpPr>
            <a:spLocks noChangeShapeType="1"/>
          </p:cNvSpPr>
          <p:nvPr/>
        </p:nvSpPr>
        <p:spPr bwMode="auto">
          <a:xfrm>
            <a:off x="457200" y="855133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等腰三角形 9"/>
          <p:cNvSpPr>
            <a:spLocks noChangeAspect="1"/>
          </p:cNvSpPr>
          <p:nvPr/>
        </p:nvSpPr>
        <p:spPr>
          <a:xfrm rot="5400000">
            <a:off x="443134" y="4823479"/>
            <a:ext cx="142783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grpSp>
        <p:nvGrpSpPr>
          <p:cNvPr id="11" name="组合 10"/>
          <p:cNvGrpSpPr/>
          <p:nvPr userDrawn="1"/>
        </p:nvGrpSpPr>
        <p:grpSpPr>
          <a:xfrm>
            <a:off x="7450969" y="126477"/>
            <a:ext cx="1433080" cy="430931"/>
            <a:chOff x="468128" y="370735"/>
            <a:chExt cx="1135204" cy="341359"/>
          </a:xfrm>
        </p:grpSpPr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49670" y="370735"/>
              <a:ext cx="490406" cy="177473"/>
            </a:xfrm>
            <a:prstGeom prst="rect">
              <a:avLst/>
            </a:prstGeom>
          </p:spPr>
        </p:pic>
        <p:pic>
          <p:nvPicPr>
            <p:cNvPr id="15" name="图片 14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468128" y="558194"/>
              <a:ext cx="1135204" cy="153900"/>
            </a:xfrm>
            <a:prstGeom prst="rect">
              <a:avLst/>
            </a:prstGeom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/>
          <p:cNvSpPr txBox="1"/>
          <p:nvPr/>
        </p:nvSpPr>
        <p:spPr>
          <a:xfrm>
            <a:off x="1332747" y="1934396"/>
            <a:ext cx="1829733" cy="461663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中</a:t>
            </a: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物理</a:t>
            </a:r>
            <a:endParaRPr kumimoji="0" lang="zh-CN" altLang="en-US" sz="2400" b="1" i="0" u="none" strike="noStrike" cap="none" spc="0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" name="Shape 40"/>
          <p:cNvSpPr/>
          <p:nvPr/>
        </p:nvSpPr>
        <p:spPr>
          <a:xfrm>
            <a:off x="1879462" y="1094684"/>
            <a:ext cx="4922520" cy="502702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defRPr sz="3600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zh-CN" altLang="en-US" sz="4000" baseline="-25000" dirty="0" smtClean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第三单元  走进</a:t>
            </a:r>
            <a:r>
              <a:rPr lang="en-US" altLang="zh-CN" sz="4000" baseline="-25000" dirty="0" smtClean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Python</a:t>
            </a:r>
            <a:r>
              <a:rPr lang="zh-CN" altLang="en-US" sz="4000" baseline="-25000" dirty="0" smtClean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的世界</a:t>
            </a:r>
          </a:p>
        </p:txBody>
      </p:sp>
      <p:sp>
        <p:nvSpPr>
          <p:cNvPr id="12" name="Shape 40"/>
          <p:cNvSpPr/>
          <p:nvPr/>
        </p:nvSpPr>
        <p:spPr>
          <a:xfrm>
            <a:off x="1247360" y="2520453"/>
            <a:ext cx="6434455" cy="502702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defRPr sz="3600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zh-CN" altLang="en-US" sz="4000" baseline="-25000" dirty="0" smtClean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我</a:t>
            </a:r>
            <a:r>
              <a:rPr lang="zh-CN" altLang="en-US" sz="4000" baseline="-25000" dirty="0" smtClean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的第一个</a:t>
            </a:r>
            <a:r>
              <a:rPr lang="en-US" altLang="zh-CN" sz="4000" baseline="-25000" dirty="0" smtClean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Python</a:t>
            </a:r>
            <a:r>
              <a:rPr lang="zh-CN" altLang="en-US" sz="4000" baseline="-25000" dirty="0" smtClean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程</a:t>
            </a:r>
            <a:r>
              <a:rPr lang="zh-CN" altLang="en-US" sz="4000" baseline="-25000" dirty="0" smtClean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序</a:t>
            </a:r>
            <a:endParaRPr lang="zh-CN" altLang="en-US" sz="2400" baseline="-25000" dirty="0" smtClean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441325" y="1093134"/>
            <a:ext cx="8329295" cy="1338826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508000" algn="just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extLst>
                <a:ext uri="{35155182-B16C-46BC-9424-99874614C6A1}">
                  <wpsdc:indentchars xmlns="" xmlns:wpsdc="http://www.wps.cn/officeDocument/2017/drawingmlCustomData" val="200" checksum="282533468"/>
                </a:ext>
              </a:extLst>
            </a:pPr>
            <a:r>
              <a:rPr kumimoji="0" lang="zh-CN" alt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启动</a:t>
            </a:r>
            <a:r>
              <a:rPr kumimoji="0" lang="en-US" altLang="zh-CN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“</a:t>
            </a:r>
            <a:r>
              <a:rPr kumimoji="0" lang="zh-CN" alt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代码编程环境</a:t>
            </a:r>
            <a:r>
              <a:rPr kumimoji="0" lang="en-US" altLang="zh-CN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”</a:t>
            </a:r>
            <a:r>
              <a:rPr kumimoji="0" lang="zh-CN" alt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，新建并保存代码文件为</a:t>
            </a:r>
            <a:r>
              <a:rPr kumimoji="0" lang="en-US" altLang="zh-CN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“</a:t>
            </a:r>
            <a:r>
              <a:rPr kumimoji="0" lang="zh-CN" alt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人机对话测试示例</a:t>
            </a:r>
            <a:r>
              <a:rPr kumimoji="0" lang="en-US" altLang="zh-CN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.py”</a:t>
            </a:r>
            <a:r>
              <a:rPr kumimoji="0" lang="zh-CN" alt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，输入如图</a:t>
            </a:r>
            <a:r>
              <a:rPr kumimoji="0" lang="en-US" altLang="zh-CN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3-1-12</a:t>
            </a:r>
            <a:r>
              <a:rPr kumimoji="0" lang="zh-CN" alt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所示的代码，我们可以先在自己头脑中预想一下，这三行代码运行的结果是什么？</a:t>
            </a:r>
          </a:p>
        </p:txBody>
      </p:sp>
      <p:pic>
        <p:nvPicPr>
          <p:cNvPr id="3" name="图片 2" descr="图3-1-1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66240" y="2724150"/>
            <a:ext cx="6134100" cy="17621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" name="五边形 8"/>
          <p:cNvSpPr/>
          <p:nvPr/>
        </p:nvSpPr>
        <p:spPr>
          <a:xfrm>
            <a:off x="283221" y="300599"/>
            <a:ext cx="427180" cy="305434"/>
          </a:xfrm>
          <a:prstGeom prst="homePlate">
            <a:avLst/>
          </a:prstGeom>
          <a:solidFill>
            <a:srgbClr val="C00000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algn="ctr" defTabSz="914400" rtl="0" eaLnBrk="1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400" b="1" i="0" u="none" strike="noStrike" kern="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Shape 120"/>
          <p:cNvSpPr/>
          <p:nvPr/>
        </p:nvSpPr>
        <p:spPr>
          <a:xfrm>
            <a:off x="710401" y="228630"/>
            <a:ext cx="2539157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marL="0" marR="0" indent="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实现简单的人机对话程序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16852" y="1068705"/>
            <a:ext cx="8432165" cy="55181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50800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extLst>
                <a:ext uri="{35155182-B16C-46BC-9424-99874614C6A1}">
                  <wpsdc:indentchars xmlns="" xmlns:wpsdc="http://www.wps.cn/officeDocument/2017/drawingmlCustomData" val="200" checksum="282533468"/>
                </a:ext>
              </a:extLst>
            </a:pPr>
            <a:r>
              <a:rPr kumimoji="0" lang="zh-CN" alt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运行本程序，结果如图</a:t>
            </a:r>
            <a:r>
              <a:rPr kumimoji="0" lang="en-US" altLang="zh-CN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3-1-13</a:t>
            </a:r>
            <a:r>
              <a:rPr kumimoji="0" lang="zh-CN" alt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所示。</a:t>
            </a:r>
          </a:p>
        </p:txBody>
      </p:sp>
      <p:pic>
        <p:nvPicPr>
          <p:cNvPr id="10" name="图片 9" descr="图3-1-1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6855" y="2022475"/>
            <a:ext cx="6096000" cy="22764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" name="五边形 8"/>
          <p:cNvSpPr/>
          <p:nvPr/>
        </p:nvSpPr>
        <p:spPr>
          <a:xfrm>
            <a:off x="283221" y="300599"/>
            <a:ext cx="427180" cy="305434"/>
          </a:xfrm>
          <a:prstGeom prst="homePlate">
            <a:avLst/>
          </a:prstGeom>
          <a:solidFill>
            <a:srgbClr val="C00000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algn="ctr" defTabSz="914400" rtl="0" eaLnBrk="1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400" b="1" i="0" u="none" strike="noStrike" kern="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Shape 120"/>
          <p:cNvSpPr/>
          <p:nvPr/>
        </p:nvSpPr>
        <p:spPr>
          <a:xfrm>
            <a:off x="710401" y="228630"/>
            <a:ext cx="2539157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marL="0" marR="0" indent="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实现简单的人机对话程序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08"/>
          <p:cNvSpPr/>
          <p:nvPr/>
        </p:nvSpPr>
        <p:spPr>
          <a:xfrm>
            <a:off x="326806" y="300084"/>
            <a:ext cx="724521" cy="697781"/>
          </a:xfrm>
          <a:prstGeom prst="rect">
            <a:avLst/>
          </a:prstGeom>
          <a:solidFill>
            <a:srgbClr val="C00000">
              <a:alpha val="80000"/>
            </a:srgbClr>
          </a:solidFill>
          <a:ln w="12700">
            <a:noFill/>
            <a:miter lim="400000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lIns="0" tIns="0" rIns="0" bIns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Shape 112"/>
          <p:cNvSpPr/>
          <p:nvPr/>
        </p:nvSpPr>
        <p:spPr>
          <a:xfrm>
            <a:off x="284119" y="341198"/>
            <a:ext cx="809896" cy="58477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800">
                <a:solidFill>
                  <a:srgbClr val="000000"/>
                </a:solidFill>
              </a:defRPr>
            </a:pPr>
            <a:r>
              <a:rPr kumimoji="0" lang="en-US" altLang="zh-CN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方正舒体" panose="02010601030101010101" pitchFamily="2" charset="-122"/>
                <a:sym typeface="微软雅黑" panose="020B0503020204020204" charset="-122"/>
              </a:rPr>
              <a:t>2</a:t>
            </a: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方正舒体" panose="02010601030101010101" pitchFamily="2" charset="-122"/>
              <a:sym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04089" y="341198"/>
            <a:ext cx="1512570" cy="52070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sym typeface="Arial" panose="020B0604020202020204"/>
              </a:rPr>
              <a:t>课堂活动</a:t>
            </a:r>
          </a:p>
        </p:txBody>
      </p:sp>
      <p:cxnSp>
        <p:nvCxnSpPr>
          <p:cNvPr id="8" name="直接连接符 7"/>
          <p:cNvCxnSpPr/>
          <p:nvPr/>
        </p:nvCxnSpPr>
        <p:spPr>
          <a:xfrm>
            <a:off x="1059873" y="831695"/>
            <a:ext cx="4669105" cy="0"/>
          </a:xfrm>
          <a:prstGeom prst="line">
            <a:avLst/>
          </a:prstGeom>
          <a:noFill/>
          <a:ln w="28575" cap="flat">
            <a:solidFill>
              <a:srgbClr val="C00000"/>
            </a:solidFill>
            <a:prstDash val="solid"/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" name="文本框 6"/>
          <p:cNvSpPr txBox="1"/>
          <p:nvPr/>
        </p:nvSpPr>
        <p:spPr>
          <a:xfrm>
            <a:off x="283845" y="1165860"/>
            <a:ext cx="8432165" cy="92075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45720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extLst>
                <a:ext uri="{35155182-B16C-46BC-9424-99874614C6A1}">
                  <wpsdc:indentchars xmlns="" xmlns:wpsdc="http://www.wps.cn/officeDocument/2017/drawingmlCustomData" val="200" checksum="59296752"/>
                </a:ext>
              </a:extLst>
            </a:pPr>
            <a:r>
              <a: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欢欢：老师，我想用</a:t>
            </a:r>
            <a:r>
              <a:rPr kumimoji="0" lang="en-US" altLang="zh-CN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input()</a:t>
            </a:r>
            <a:r>
              <a: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函数取得我输入的数字，然后使用</a:t>
            </a:r>
            <a:r>
              <a:rPr kumimoji="0" lang="en-US" altLang="zh-CN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print()</a:t>
            </a:r>
            <a:r>
              <a: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函数来计算，我编写的代码如图</a:t>
            </a:r>
            <a:r>
              <a:rPr kumimoji="0" lang="en-US" altLang="zh-CN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3-1-14</a:t>
            </a:r>
            <a:r>
              <a: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所示，为什么运行的结果是图</a:t>
            </a:r>
            <a:r>
              <a:rPr kumimoji="0" lang="en-US" altLang="zh-CN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3-1-15</a:t>
            </a:r>
            <a:r>
              <a: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这样的呢？</a:t>
            </a:r>
          </a:p>
        </p:txBody>
      </p:sp>
      <p:pic>
        <p:nvPicPr>
          <p:cNvPr id="3" name="图片 2" descr="图3-1-1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6210" y="2264410"/>
            <a:ext cx="4468495" cy="22098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图片 8" descr="图3-1-1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28845" y="2264410"/>
            <a:ext cx="4244340" cy="22098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08"/>
          <p:cNvSpPr/>
          <p:nvPr/>
        </p:nvSpPr>
        <p:spPr>
          <a:xfrm>
            <a:off x="326806" y="300084"/>
            <a:ext cx="724521" cy="697781"/>
          </a:xfrm>
          <a:prstGeom prst="rect">
            <a:avLst/>
          </a:prstGeom>
          <a:solidFill>
            <a:srgbClr val="C00000">
              <a:alpha val="80000"/>
            </a:srgbClr>
          </a:solidFill>
          <a:ln w="12700">
            <a:noFill/>
            <a:miter lim="400000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lIns="0" tIns="0" rIns="0" bIns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Shape 112"/>
          <p:cNvSpPr/>
          <p:nvPr/>
        </p:nvSpPr>
        <p:spPr>
          <a:xfrm>
            <a:off x="284119" y="341198"/>
            <a:ext cx="809896" cy="58477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800">
                <a:solidFill>
                  <a:srgbClr val="000000"/>
                </a:solidFill>
              </a:defRPr>
            </a:pPr>
            <a:r>
              <a:rPr kumimoji="0" lang="en-US" altLang="zh-CN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方正舒体" panose="02010601030101010101" pitchFamily="2" charset="-122"/>
                <a:sym typeface="微软雅黑" panose="020B0503020204020204" charset="-122"/>
              </a:rPr>
              <a:t>2</a:t>
            </a: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方正舒体" panose="02010601030101010101" pitchFamily="2" charset="-122"/>
              <a:sym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04089" y="341198"/>
            <a:ext cx="1512570" cy="52070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sym typeface="Arial" panose="020B0604020202020204"/>
              </a:rPr>
              <a:t>课堂活动</a:t>
            </a:r>
          </a:p>
        </p:txBody>
      </p:sp>
      <p:cxnSp>
        <p:nvCxnSpPr>
          <p:cNvPr id="8" name="直接连接符 7"/>
          <p:cNvCxnSpPr/>
          <p:nvPr/>
        </p:nvCxnSpPr>
        <p:spPr>
          <a:xfrm>
            <a:off x="1059873" y="831695"/>
            <a:ext cx="4669105" cy="0"/>
          </a:xfrm>
          <a:prstGeom prst="line">
            <a:avLst/>
          </a:prstGeom>
          <a:noFill/>
          <a:ln w="28575" cap="flat">
            <a:solidFill>
              <a:srgbClr val="C00000"/>
            </a:solidFill>
            <a:prstDash val="solid"/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" name="文本框 3"/>
          <p:cNvSpPr txBox="1"/>
          <p:nvPr/>
        </p:nvSpPr>
        <p:spPr>
          <a:xfrm>
            <a:off x="756285" y="1699260"/>
            <a:ext cx="7816215" cy="2169823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algn="just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extLst>
                <a:ext uri="{35155182-B16C-46BC-9424-99874614C6A1}">
                  <wpsdc:indentchars xmlns="" xmlns:wpsdc="http://www.wps.cn/officeDocument/2017/drawingmlCustomData" val="200" checksum="282533468"/>
                </a:ext>
              </a:extLst>
            </a:pP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老师：欢欢，你发现的这个问题，包含了</a:t>
            </a:r>
            <a:r>
              <a:rPr kumimoji="0" lang="en-US" altLang="zh-CN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python</a:t>
            </a: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编程语言中的三个知识点：</a:t>
            </a:r>
          </a:p>
          <a:p>
            <a:pPr marL="0" marR="0" algn="just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extLst>
                <a:ext uri="{35155182-B16C-46BC-9424-99874614C6A1}">
                  <wpsdc:indentchars xmlns="" xmlns:wpsdc="http://www.wps.cn/officeDocument/2017/drawingmlCustomData" val="200" checksum="282533468"/>
                </a:ext>
              </a:extLst>
            </a:pPr>
            <a:r>
              <a:rPr kumimoji="0" lang="en-US" altLang="zh-CN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1</a:t>
            </a:r>
            <a:r>
              <a:rPr kumimoji="0" lang="en-US" altLang="zh-CN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. python</a:t>
            </a: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编程语言中的加号</a:t>
            </a:r>
            <a:r>
              <a:rPr kumimoji="0" lang="en-US" altLang="zh-CN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“+”</a:t>
            </a: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，不仅可以进行数学计算，还可以将两个字符串合并为一串；</a:t>
            </a:r>
          </a:p>
          <a:p>
            <a:pPr marL="0" marR="0" algn="just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extLst>
                <a:ext uri="{35155182-B16C-46BC-9424-99874614C6A1}">
                  <wpsdc:indentchars xmlns="" xmlns:wpsdc="http://www.wps.cn/officeDocument/2017/drawingmlCustomData" val="200" checksum="282533468"/>
                </a:ext>
              </a:extLst>
            </a:pPr>
            <a:r>
              <a:rPr kumimoji="0" lang="en-US" altLang="zh-CN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2</a:t>
            </a:r>
            <a:r>
              <a:rPr kumimoji="0" lang="en-US" altLang="zh-CN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. </a:t>
            </a:r>
            <a:r>
              <a:rPr kumimoji="0" lang="zh-CN" altLang="en-US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用</a:t>
            </a:r>
            <a:r>
              <a:rPr kumimoji="0" lang="en-US" altLang="zh-CN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input()</a:t>
            </a: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函数获取到的内容，</a:t>
            </a:r>
            <a:r>
              <a:rPr kumimoji="0" lang="en-US" altLang="zh-CN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python</a:t>
            </a: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语言默认将其视为字符而不是数字；</a:t>
            </a:r>
          </a:p>
          <a:p>
            <a:pPr marL="0" marR="0" algn="just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extLst>
                <a:ext uri="{35155182-B16C-46BC-9424-99874614C6A1}">
                  <wpsdc:indentchars xmlns="" xmlns:wpsdc="http://www.wps.cn/officeDocument/2017/drawingmlCustomData" val="200" checksum="282533468"/>
                </a:ext>
              </a:extLst>
            </a:pPr>
            <a:r>
              <a:rPr kumimoji="0" lang="en-US" altLang="zh-CN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3</a:t>
            </a:r>
            <a:r>
              <a:rPr kumimoji="0" lang="en-US" altLang="zh-CN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. </a:t>
            </a:r>
            <a:r>
              <a:rPr kumimoji="0" lang="zh-CN" altLang="en-US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我们</a:t>
            </a: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可以使用</a:t>
            </a:r>
            <a:r>
              <a:rPr kumimoji="0" lang="en-US" altLang="zh-CN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int</a:t>
            </a:r>
            <a:r>
              <a:rPr kumimoji="0" lang="en-US" altLang="zh-CN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()</a:t>
            </a: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函数，将字符转化为整数。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08"/>
          <p:cNvSpPr/>
          <p:nvPr/>
        </p:nvSpPr>
        <p:spPr>
          <a:xfrm>
            <a:off x="326806" y="300084"/>
            <a:ext cx="724521" cy="697781"/>
          </a:xfrm>
          <a:prstGeom prst="rect">
            <a:avLst/>
          </a:prstGeom>
          <a:solidFill>
            <a:srgbClr val="C00000">
              <a:alpha val="80000"/>
            </a:srgbClr>
          </a:solidFill>
          <a:ln w="12700">
            <a:noFill/>
            <a:miter lim="400000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lIns="0" tIns="0" rIns="0" bIns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Shape 112"/>
          <p:cNvSpPr/>
          <p:nvPr/>
        </p:nvSpPr>
        <p:spPr>
          <a:xfrm>
            <a:off x="284119" y="341198"/>
            <a:ext cx="809896" cy="58477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800">
                <a:solidFill>
                  <a:srgbClr val="000000"/>
                </a:solidFill>
              </a:defRPr>
            </a:pPr>
            <a:r>
              <a:rPr kumimoji="0" lang="en-US" altLang="zh-CN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方正舒体" panose="02010601030101010101" pitchFamily="2" charset="-122"/>
                <a:sym typeface="微软雅黑" panose="020B0503020204020204" charset="-122"/>
              </a:rPr>
              <a:t>2</a:t>
            </a: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方正舒体" panose="02010601030101010101" pitchFamily="2" charset="-122"/>
              <a:sym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04089" y="341198"/>
            <a:ext cx="1512570" cy="52070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sym typeface="Arial" panose="020B0604020202020204"/>
              </a:rPr>
              <a:t>课堂活动</a:t>
            </a:r>
          </a:p>
        </p:txBody>
      </p:sp>
      <p:cxnSp>
        <p:nvCxnSpPr>
          <p:cNvPr id="8" name="直接连接符 7"/>
          <p:cNvCxnSpPr/>
          <p:nvPr/>
        </p:nvCxnSpPr>
        <p:spPr>
          <a:xfrm>
            <a:off x="1059873" y="831695"/>
            <a:ext cx="4669105" cy="0"/>
          </a:xfrm>
          <a:prstGeom prst="line">
            <a:avLst/>
          </a:prstGeom>
          <a:noFill/>
          <a:ln w="28575" cap="flat">
            <a:solidFill>
              <a:srgbClr val="C00000"/>
            </a:solidFill>
            <a:prstDash val="solid"/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" name="文本框 3"/>
          <p:cNvSpPr txBox="1"/>
          <p:nvPr/>
        </p:nvSpPr>
        <p:spPr>
          <a:xfrm>
            <a:off x="520065" y="1334037"/>
            <a:ext cx="8432165" cy="39751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508000" algn="l" defTabSz="914400" rtl="0" eaLnBrk="1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extLst>
                <a:ext uri="{35155182-B16C-46BC-9424-99874614C6A1}">
                  <wpsdc:indentchars xmlns="" xmlns:wpsdc="http://www.wps.cn/officeDocument/2017/drawingmlCustomData" val="200" checksum="282533468"/>
                </a:ext>
              </a:extLst>
            </a:pPr>
            <a:r>
              <a:rPr kumimoji="0" lang="zh-CN" alt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修改图</a:t>
            </a:r>
            <a:r>
              <a:rPr kumimoji="0" lang="en-US" altLang="zh-CN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3-1-14</a:t>
            </a:r>
            <a:r>
              <a:rPr kumimoji="0" lang="zh-CN" alt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中的代码，如图</a:t>
            </a:r>
            <a:r>
              <a:rPr kumimoji="0" lang="en-US" altLang="zh-CN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3-1-16</a:t>
            </a:r>
            <a:r>
              <a:rPr kumimoji="0" lang="zh-CN" alt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所示。</a:t>
            </a:r>
          </a:p>
        </p:txBody>
      </p:sp>
      <p:pic>
        <p:nvPicPr>
          <p:cNvPr id="3" name="图片 2" descr="图3-1-1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18920" y="2045335"/>
            <a:ext cx="6105525" cy="2286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08"/>
          <p:cNvSpPr/>
          <p:nvPr/>
        </p:nvSpPr>
        <p:spPr>
          <a:xfrm>
            <a:off x="326806" y="300084"/>
            <a:ext cx="724521" cy="697781"/>
          </a:xfrm>
          <a:prstGeom prst="rect">
            <a:avLst/>
          </a:prstGeom>
          <a:solidFill>
            <a:srgbClr val="C00000">
              <a:alpha val="80000"/>
            </a:srgbClr>
          </a:solidFill>
          <a:ln w="12700">
            <a:noFill/>
            <a:miter lim="400000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lIns="0" tIns="0" rIns="0" bIns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Shape 112"/>
          <p:cNvSpPr/>
          <p:nvPr/>
        </p:nvSpPr>
        <p:spPr>
          <a:xfrm>
            <a:off x="284119" y="341198"/>
            <a:ext cx="809896" cy="58477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800">
                <a:solidFill>
                  <a:srgbClr val="000000"/>
                </a:solidFill>
              </a:defRPr>
            </a:pPr>
            <a:r>
              <a:rPr kumimoji="0" lang="en-US" altLang="zh-CN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方正舒体" panose="02010601030101010101" pitchFamily="2" charset="-122"/>
                <a:sym typeface="微软雅黑" panose="020B0503020204020204" charset="-122"/>
              </a:rPr>
              <a:t>2</a:t>
            </a: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方正舒体" panose="02010601030101010101" pitchFamily="2" charset="-122"/>
              <a:sym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04089" y="341198"/>
            <a:ext cx="1512570" cy="52070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sym typeface="Arial" panose="020B0604020202020204"/>
              </a:rPr>
              <a:t>课堂活动</a:t>
            </a:r>
          </a:p>
        </p:txBody>
      </p:sp>
      <p:cxnSp>
        <p:nvCxnSpPr>
          <p:cNvPr id="8" name="直接连接符 7"/>
          <p:cNvCxnSpPr/>
          <p:nvPr/>
        </p:nvCxnSpPr>
        <p:spPr>
          <a:xfrm>
            <a:off x="1059873" y="831695"/>
            <a:ext cx="4669105" cy="0"/>
          </a:xfrm>
          <a:prstGeom prst="line">
            <a:avLst/>
          </a:prstGeom>
          <a:noFill/>
          <a:ln w="28575" cap="flat">
            <a:solidFill>
              <a:srgbClr val="C00000"/>
            </a:solidFill>
            <a:prstDash val="solid"/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" name="文本框 3"/>
          <p:cNvSpPr txBox="1"/>
          <p:nvPr/>
        </p:nvSpPr>
        <p:spPr>
          <a:xfrm>
            <a:off x="689066" y="1259624"/>
            <a:ext cx="8432165" cy="39751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508000" algn="l" defTabSz="914400" rtl="0" eaLnBrk="1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extLst>
                <a:ext uri="{35155182-B16C-46BC-9424-99874614C6A1}">
                  <wpsdc:indentchars xmlns="" xmlns:wpsdc="http://www.wps.cn/officeDocument/2017/drawingmlCustomData" val="200" checksum="282533468"/>
                </a:ext>
              </a:extLst>
            </a:pPr>
            <a:r>
              <a:rPr kumimoji="0" lang="zh-CN" alt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运行本程序，结果如图</a:t>
            </a:r>
            <a:r>
              <a:rPr kumimoji="0" lang="en-US" altLang="zh-CN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3-1-17</a:t>
            </a:r>
            <a:r>
              <a:rPr kumimoji="0" lang="zh-CN" alt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所示。</a:t>
            </a:r>
          </a:p>
        </p:txBody>
      </p:sp>
      <p:pic>
        <p:nvPicPr>
          <p:cNvPr id="7" name="图片 6" descr="图3-1-1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1675" y="2054860"/>
            <a:ext cx="5200650" cy="22002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08"/>
          <p:cNvSpPr/>
          <p:nvPr/>
        </p:nvSpPr>
        <p:spPr>
          <a:xfrm>
            <a:off x="326806" y="300084"/>
            <a:ext cx="724521" cy="697781"/>
          </a:xfrm>
          <a:prstGeom prst="rect">
            <a:avLst/>
          </a:prstGeom>
          <a:solidFill>
            <a:srgbClr val="C00000">
              <a:alpha val="80000"/>
            </a:srgbClr>
          </a:solidFill>
          <a:ln w="12700">
            <a:noFill/>
            <a:miter lim="400000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lIns="0" tIns="0" rIns="0" bIns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Shape 112"/>
          <p:cNvSpPr/>
          <p:nvPr/>
        </p:nvSpPr>
        <p:spPr>
          <a:xfrm>
            <a:off x="284119" y="341198"/>
            <a:ext cx="809896" cy="58477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800">
                <a:solidFill>
                  <a:srgbClr val="000000"/>
                </a:solidFill>
              </a:defRPr>
            </a:pPr>
            <a:r>
              <a:rPr kumimoji="0" lang="en-US" altLang="zh-CN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方正舒体" panose="02010601030101010101" pitchFamily="2" charset="-122"/>
                <a:sym typeface="微软雅黑" panose="020B0503020204020204" charset="-122"/>
              </a:rPr>
              <a:t>2</a:t>
            </a: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方正舒体" panose="02010601030101010101" pitchFamily="2" charset="-122"/>
              <a:sym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04089" y="341198"/>
            <a:ext cx="1512570" cy="52070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sym typeface="Arial" panose="020B0604020202020204"/>
              </a:rPr>
              <a:t>课堂活动</a:t>
            </a:r>
          </a:p>
        </p:txBody>
      </p:sp>
      <p:cxnSp>
        <p:nvCxnSpPr>
          <p:cNvPr id="8" name="直接连接符 7"/>
          <p:cNvCxnSpPr/>
          <p:nvPr/>
        </p:nvCxnSpPr>
        <p:spPr>
          <a:xfrm>
            <a:off x="1059873" y="831695"/>
            <a:ext cx="4669105" cy="0"/>
          </a:xfrm>
          <a:prstGeom prst="line">
            <a:avLst/>
          </a:prstGeom>
          <a:noFill/>
          <a:ln w="28575" cap="flat">
            <a:solidFill>
              <a:srgbClr val="C00000"/>
            </a:solidFill>
            <a:prstDash val="solid"/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" name="文本框 3"/>
          <p:cNvSpPr txBox="1"/>
          <p:nvPr/>
        </p:nvSpPr>
        <p:spPr>
          <a:xfrm>
            <a:off x="512445" y="1222689"/>
            <a:ext cx="8432165" cy="458906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extLst>
                <a:ext uri="{35155182-B16C-46BC-9424-99874614C6A1}">
                  <wpsdc:indentchars xmlns="" xmlns:wpsdc="http://www.wps.cn/officeDocument/2017/drawingmlCustomData" val="200" checksum="282533468"/>
                </a:ext>
              </a:extLst>
            </a:pP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欢欢：老师，我明白啦！</a:t>
            </a:r>
            <a:r>
              <a:rPr kumimoji="0" lang="en-US" altLang="zh-CN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int</a:t>
            </a:r>
            <a:r>
              <a:rPr kumimoji="0" lang="en-US" altLang="zh-CN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()</a:t>
            </a: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函数是告诉</a:t>
            </a:r>
            <a:r>
              <a:rPr kumimoji="0" lang="en-US" altLang="zh-CN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python</a:t>
            </a: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，将获取到的内容变为整数。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12445" y="1681595"/>
            <a:ext cx="8332470" cy="8744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extLst>
                <a:ext uri="{35155182-B16C-46BC-9424-99874614C6A1}">
                  <wpsdc:indentchars xmlns="" xmlns:wpsdc="http://www.wps.cn/officeDocument/2017/drawingmlCustomData" val="200" checksum="282533468"/>
                </a:ext>
              </a:extLst>
            </a:pP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老师：还记得你在三星堆博物馆门口与机器人的对话吗？现在我们就来实现这个对话程序吧。请看图</a:t>
            </a:r>
            <a:r>
              <a:rPr kumimoji="0" lang="en-US" altLang="zh-CN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3-1-18</a:t>
            </a: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。</a:t>
            </a:r>
          </a:p>
        </p:txBody>
      </p:sp>
      <p:pic>
        <p:nvPicPr>
          <p:cNvPr id="9" name="图片 8" descr="图3-1-1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3680" y="2743200"/>
            <a:ext cx="6115050" cy="19716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3" grpId="0" bldLvl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08"/>
          <p:cNvSpPr/>
          <p:nvPr/>
        </p:nvSpPr>
        <p:spPr>
          <a:xfrm>
            <a:off x="326806" y="300084"/>
            <a:ext cx="724521" cy="697781"/>
          </a:xfrm>
          <a:prstGeom prst="rect">
            <a:avLst/>
          </a:prstGeom>
          <a:solidFill>
            <a:srgbClr val="C00000">
              <a:alpha val="80000"/>
            </a:srgbClr>
          </a:solidFill>
          <a:ln w="12700">
            <a:noFill/>
            <a:miter lim="400000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lIns="0" tIns="0" rIns="0" bIns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Shape 112"/>
          <p:cNvSpPr/>
          <p:nvPr/>
        </p:nvSpPr>
        <p:spPr>
          <a:xfrm>
            <a:off x="284119" y="341198"/>
            <a:ext cx="809896" cy="58477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800">
                <a:solidFill>
                  <a:srgbClr val="000000"/>
                </a:solidFill>
              </a:defRPr>
            </a:pPr>
            <a:r>
              <a:rPr kumimoji="0" lang="en-US" altLang="zh-CN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方正舒体" panose="02010601030101010101" pitchFamily="2" charset="-122"/>
                <a:sym typeface="微软雅黑" panose="020B0503020204020204" charset="-122"/>
              </a:rPr>
              <a:t>2</a:t>
            </a: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方正舒体" panose="02010601030101010101" pitchFamily="2" charset="-122"/>
              <a:sym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04089" y="341198"/>
            <a:ext cx="1512570" cy="52070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sym typeface="Arial" panose="020B0604020202020204"/>
              </a:rPr>
              <a:t>课堂活动</a:t>
            </a:r>
          </a:p>
        </p:txBody>
      </p:sp>
      <p:cxnSp>
        <p:nvCxnSpPr>
          <p:cNvPr id="8" name="直接连接符 7"/>
          <p:cNvCxnSpPr/>
          <p:nvPr/>
        </p:nvCxnSpPr>
        <p:spPr>
          <a:xfrm>
            <a:off x="1059873" y="831695"/>
            <a:ext cx="4669105" cy="0"/>
          </a:xfrm>
          <a:prstGeom prst="line">
            <a:avLst/>
          </a:prstGeom>
          <a:noFill/>
          <a:ln w="28575" cap="flat">
            <a:solidFill>
              <a:srgbClr val="C00000"/>
            </a:solidFill>
            <a:prstDash val="solid"/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" name="文本框 3"/>
          <p:cNvSpPr txBox="1"/>
          <p:nvPr/>
        </p:nvSpPr>
        <p:spPr>
          <a:xfrm>
            <a:off x="283845" y="1247140"/>
            <a:ext cx="8432165" cy="39751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508000" algn="l" defTabSz="914400" rtl="0" eaLnBrk="1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extLst>
                <a:ext uri="{35155182-B16C-46BC-9424-99874614C6A1}">
                  <wpsdc:indentchars xmlns="" xmlns:wpsdc="http://www.wps.cn/officeDocument/2017/drawingmlCustomData" val="200" checksum="282533468"/>
                </a:ext>
              </a:extLst>
            </a:pPr>
            <a:r>
              <a:rPr kumimoji="0" lang="zh-CN" alt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运行本程序，结果如图</a:t>
            </a:r>
            <a:r>
              <a:rPr kumimoji="0" lang="en-US" altLang="zh-CN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3-1-19</a:t>
            </a:r>
            <a:r>
              <a:rPr kumimoji="0" lang="zh-CN" alt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所示。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83845" y="4284980"/>
            <a:ext cx="8938895" cy="507829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extLst>
                <a:ext uri="{35155182-B16C-46BC-9424-99874614C6A1}">
                  <wpsdc:indentchars xmlns="" xmlns:wpsdc="http://www.wps.cn/officeDocument/2017/drawingmlCustomData" val="200" checksum="282533468"/>
                </a:ext>
              </a:extLst>
            </a:pP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欢欢：我可以编写出三星堆门口迎宾机器人使用的</a:t>
            </a:r>
            <a:r>
              <a:rPr kumimoji="0" lang="en-US" altLang="zh-CN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“</a:t>
            </a: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人机交互</a:t>
            </a:r>
            <a:r>
              <a:rPr kumimoji="0" lang="en-US" altLang="zh-CN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”</a:t>
            </a: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小程序啦！谢谢老师！</a:t>
            </a:r>
          </a:p>
        </p:txBody>
      </p:sp>
      <p:pic>
        <p:nvPicPr>
          <p:cNvPr id="7" name="图片 6" descr="图3-1-1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164" y="1887219"/>
            <a:ext cx="6105525" cy="21431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3" grpId="0" bldLvl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96811" y="1689100"/>
            <a:ext cx="8715375" cy="132343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algn="l" defTabSz="914400" rtl="0" eaLnBrk="1" fontAlgn="auto" latinLnBrk="1" hangingPunc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extLst>
                <a:ext uri="{35155182-B16C-46BC-9424-99874614C6A1}">
                  <wpsdc:indentchars xmlns="" xmlns:wpsdc="http://www.wps.cn/officeDocument/2017/drawingmlCustomData" val="200" checksum="282533468"/>
                </a:ext>
              </a:extLst>
            </a:pPr>
            <a:r>
              <a:rPr kumimoji="0" 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1.</a:t>
            </a:r>
            <a:r>
              <a:rPr kumimoji="0" lang="zh-CN" alt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使用</a:t>
            </a:r>
            <a:r>
              <a:rPr kumimoji="0" lang="en-US" altLang="zh-CN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input()</a:t>
            </a:r>
            <a:r>
              <a:rPr kumimoji="0" lang="zh-CN" alt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函数与</a:t>
            </a:r>
            <a:r>
              <a:rPr kumimoji="0" lang="en-US" altLang="zh-CN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print()</a:t>
            </a:r>
            <a:r>
              <a:rPr kumimoji="0" lang="zh-CN" alt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函数，编写一些有趣的与电脑对话的程序。</a:t>
            </a:r>
          </a:p>
          <a:p>
            <a:pPr marL="0" marR="0" algn="l" defTabSz="914400" rtl="0" eaLnBrk="1" fontAlgn="auto" latinLnBrk="1" hangingPunc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extLst>
                <a:ext uri="{35155182-B16C-46BC-9424-99874614C6A1}">
                  <wpsdc:indentchars xmlns="" xmlns:wpsdc="http://www.wps.cn/officeDocument/2017/drawingmlCustomData" val="200" checksum="282533468"/>
                </a:ext>
              </a:extLst>
            </a:pPr>
            <a:r>
              <a:rPr kumimoji="0" lang="en-US" altLang="zh-CN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2.</a:t>
            </a:r>
            <a:r>
              <a:rPr kumimoji="0" lang="zh-CN" alt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使用</a:t>
            </a:r>
            <a:r>
              <a:rPr kumimoji="0" lang="en-US" altLang="zh-CN" sz="20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int</a:t>
            </a:r>
            <a:r>
              <a:rPr kumimoji="0" lang="en-US" altLang="zh-CN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()</a:t>
            </a:r>
            <a:r>
              <a:rPr kumimoji="0" lang="zh-CN" alt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函数与</a:t>
            </a:r>
            <a:r>
              <a:rPr kumimoji="0" lang="en-US" altLang="zh-CN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input()</a:t>
            </a:r>
            <a:r>
              <a:rPr kumimoji="0" lang="zh-CN" alt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函数，编写几个涉及加、减、乘、除运算的程序。</a:t>
            </a:r>
          </a:p>
        </p:txBody>
      </p:sp>
      <p:sp>
        <p:nvSpPr>
          <p:cNvPr id="7" name="Shape 120"/>
          <p:cNvSpPr/>
          <p:nvPr/>
        </p:nvSpPr>
        <p:spPr>
          <a:xfrm>
            <a:off x="710401" y="309793"/>
            <a:ext cx="461665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b="0">
                <a:solidFill>
                  <a:srgbClr val="000000"/>
                </a:solidFill>
              </a:defRPr>
            </a:pPr>
            <a:r>
              <a:rPr kumimoji="0" lang="zh-CN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练习</a:t>
            </a:r>
            <a:endParaRPr kumimoji="0" lang="zh-CN" altLang="en-US" sz="18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五边形 8"/>
          <p:cNvSpPr/>
          <p:nvPr/>
        </p:nvSpPr>
        <p:spPr>
          <a:xfrm>
            <a:off x="283221" y="299428"/>
            <a:ext cx="427180" cy="307775"/>
          </a:xfrm>
          <a:prstGeom prst="homePlate">
            <a:avLst/>
          </a:prstGeom>
          <a:solidFill>
            <a:srgbClr val="C00000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algn="ctr" defTabSz="914400" rtl="0" eaLnBrk="1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400" b="1" i="0" u="none" strike="noStrike" kern="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08"/>
          <p:cNvSpPr/>
          <p:nvPr/>
        </p:nvSpPr>
        <p:spPr>
          <a:xfrm>
            <a:off x="326806" y="300084"/>
            <a:ext cx="724521" cy="697781"/>
          </a:xfrm>
          <a:prstGeom prst="rect">
            <a:avLst/>
          </a:prstGeom>
          <a:solidFill>
            <a:srgbClr val="C00000">
              <a:alpha val="80000"/>
            </a:srgbClr>
          </a:solidFill>
          <a:ln w="12700">
            <a:noFill/>
            <a:miter lim="400000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lIns="0" tIns="0" rIns="0" bIns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Shape 112"/>
          <p:cNvSpPr/>
          <p:nvPr/>
        </p:nvSpPr>
        <p:spPr>
          <a:xfrm>
            <a:off x="284119" y="341198"/>
            <a:ext cx="809896" cy="58477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800">
                <a:solidFill>
                  <a:srgbClr val="000000"/>
                </a:solidFill>
              </a:defRPr>
            </a:pPr>
            <a:r>
              <a:rPr kumimoji="0" lang="en-US" altLang="zh-CN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/>
                <a:ea typeface="方正舒体" panose="02010601030101010101" pitchFamily="2" charset="-122"/>
                <a:sym typeface="微软雅黑" panose="020B0503020204020204" charset="-122"/>
              </a:rPr>
              <a:t>3</a:t>
            </a: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"/>
              <a:ea typeface="方正舒体" panose="02010601030101010101" pitchFamily="2" charset="-122"/>
              <a:sym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04089" y="341198"/>
            <a:ext cx="1565491" cy="523218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lvl="0" indent="0" algn="l" defTabSz="914400" rtl="0" eaLnBrk="1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Arial" panose="020B0604020202020204"/>
                <a:sym typeface="Arial" panose="020B0604020202020204"/>
              </a:rPr>
              <a:t>课堂小结</a:t>
            </a:r>
            <a:endParaRPr kumimoji="0" lang="zh-CN" alt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8" name="直接连接符 7"/>
          <p:cNvCxnSpPr/>
          <p:nvPr/>
        </p:nvCxnSpPr>
        <p:spPr>
          <a:xfrm>
            <a:off x="1059873" y="831695"/>
            <a:ext cx="4669105" cy="0"/>
          </a:xfrm>
          <a:prstGeom prst="line">
            <a:avLst/>
          </a:prstGeom>
          <a:noFill/>
          <a:ln w="28575" cap="flat">
            <a:solidFill>
              <a:srgbClr val="C00000"/>
            </a:solidFill>
            <a:prstDash val="solid"/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" name="文本框 6"/>
          <p:cNvSpPr txBox="1"/>
          <p:nvPr/>
        </p:nvSpPr>
        <p:spPr>
          <a:xfrm>
            <a:off x="2713355" y="1043078"/>
            <a:ext cx="3359785" cy="39751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我的第一个python程序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88645" y="1619250"/>
            <a:ext cx="7140575" cy="65825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一、学用</a:t>
            </a:r>
            <a:r>
              <a:rPr kumimoji="0" lang="en-US" altLang="zh-CN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input()</a:t>
            </a:r>
            <a:r>
              <a:rPr kumimoji="0" lang="zh-CN" altLang="en-US" sz="1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函数</a:t>
            </a:r>
            <a:endParaRPr kumimoji="0" lang="en-US" altLang="zh-CN" sz="1600" b="0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/>
            </a:endParaRPr>
          </a:p>
          <a:p>
            <a:pPr marL="0" marR="0" indent="0" algn="l" defTabSz="914400" rtl="0" fontAlgn="auto" latinLnBrk="1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作用</a:t>
            </a: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：电脑提问，我们回答。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00075" y="2277505"/>
            <a:ext cx="8154035" cy="97872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二、使用</a:t>
            </a:r>
            <a:r>
              <a:rPr kumimoji="0" lang="zh-CN" altLang="en-US" sz="1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变量</a:t>
            </a:r>
            <a:endParaRPr kumimoji="0" lang="zh-CN" altLang="en-US" sz="1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/>
            </a:endParaRPr>
          </a:p>
          <a:p>
            <a:pPr marL="0" marR="0" indent="0" algn="l" defTabSz="914400" rtl="0" fontAlgn="auto" latinLnBrk="1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用等号</a:t>
            </a:r>
            <a:r>
              <a:rPr kumimoji="0" lang="en-US" altLang="zh-CN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“=”</a:t>
            </a: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赋值给一个变量，打印出变量的值。理解变量及其使用方法。</a:t>
            </a:r>
          </a:p>
          <a:p>
            <a:pPr marL="0" marR="0" indent="0" algn="l" defTabSz="914400" rtl="0" fontAlgn="auto" latinLnBrk="1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python</a:t>
            </a: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编程语言对变量名的规定。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600075" y="3241867"/>
            <a:ext cx="8165465" cy="1569658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三、实现简单的人机对话</a:t>
            </a:r>
            <a:r>
              <a:rPr kumimoji="0" lang="zh-CN" altLang="en-US" sz="1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程序</a:t>
            </a:r>
            <a:endParaRPr kumimoji="0" lang="zh-CN" altLang="en-US" sz="1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/>
            </a:endParaRPr>
          </a:p>
          <a:p>
            <a:pPr marL="0" marR="0" indent="0" algn="l" defTabSz="914400" rtl="0" fontAlgn="auto" latinLnBrk="1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1</a:t>
            </a:r>
            <a:r>
              <a:rPr kumimoji="0" lang="en-US" altLang="zh-CN" sz="1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. “</a:t>
            </a: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人机对话</a:t>
            </a:r>
            <a:r>
              <a:rPr kumimoji="0" lang="en-US" altLang="zh-CN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”</a:t>
            </a: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程序代码的编写与运行。</a:t>
            </a:r>
          </a:p>
          <a:p>
            <a:pPr marL="0" marR="0" indent="0" algn="l" defTabSz="914400" rtl="0" fontAlgn="auto" latinLnBrk="1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2</a:t>
            </a:r>
            <a:r>
              <a:rPr kumimoji="0" lang="en-US" altLang="zh-CN" sz="1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. </a:t>
            </a:r>
            <a:r>
              <a:rPr kumimoji="0" lang="zh-CN" altLang="en-US" sz="1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用</a:t>
            </a: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加号</a:t>
            </a:r>
            <a:r>
              <a:rPr kumimoji="0" lang="en-US" altLang="zh-CN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“+”</a:t>
            </a: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计算的知识，使用</a:t>
            </a:r>
            <a:r>
              <a:rPr kumimoji="0" lang="en-US" altLang="zh-CN" sz="16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int</a:t>
            </a:r>
            <a:r>
              <a:rPr kumimoji="0" lang="en-US" altLang="zh-CN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()</a:t>
            </a: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函数将字符串转化为整数，注意区分字符与数字这两种基本数据类型。</a:t>
            </a:r>
          </a:p>
          <a:p>
            <a:pPr marL="0" marR="0" indent="0" algn="l" defTabSz="914400" rtl="0" fontAlgn="auto" latinLnBrk="1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3</a:t>
            </a:r>
            <a:r>
              <a:rPr kumimoji="0" lang="en-US" altLang="zh-CN" sz="1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. </a:t>
            </a:r>
            <a:r>
              <a:rPr kumimoji="0" lang="zh-CN" altLang="en-US" sz="1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总结</a:t>
            </a:r>
            <a:r>
              <a:rPr kumimoji="0" lang="en-US" altLang="zh-CN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input()</a:t>
            </a: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函数、</a:t>
            </a:r>
            <a:r>
              <a:rPr kumimoji="0" lang="en-US" altLang="zh-CN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print()</a:t>
            </a: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函数、</a:t>
            </a:r>
            <a:r>
              <a:rPr kumimoji="0" lang="en-US" altLang="zh-CN" sz="16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int</a:t>
            </a:r>
            <a:r>
              <a:rPr kumimoji="0" lang="en-US" altLang="zh-CN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()</a:t>
            </a: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函数的作用。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bldLvl="0" animBg="1"/>
      <p:bldP spid="10" grpId="0" bldLvl="0" animBg="1"/>
      <p:bldP spid="11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08"/>
          <p:cNvSpPr/>
          <p:nvPr/>
        </p:nvSpPr>
        <p:spPr>
          <a:xfrm>
            <a:off x="326806" y="300084"/>
            <a:ext cx="724521" cy="697781"/>
          </a:xfrm>
          <a:prstGeom prst="rect">
            <a:avLst/>
          </a:prstGeom>
          <a:solidFill>
            <a:srgbClr val="C00000">
              <a:alpha val="80000"/>
            </a:srgbClr>
          </a:solidFill>
          <a:ln w="12700">
            <a:noFill/>
            <a:miter lim="400000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lIns="0" tIns="0" rIns="0" bIns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Shape 112"/>
          <p:cNvSpPr/>
          <p:nvPr/>
        </p:nvSpPr>
        <p:spPr>
          <a:xfrm>
            <a:off x="284119" y="341198"/>
            <a:ext cx="809896" cy="58477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800">
                <a:solidFill>
                  <a:srgbClr val="000000"/>
                </a:solidFill>
              </a:defRPr>
            </a:pPr>
            <a:r>
              <a:rPr kumimoji="0" lang="en-US" altLang="zh-CN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/>
                <a:ea typeface="方正舒体" panose="02010601030101010101" pitchFamily="2" charset="-122"/>
                <a:sym typeface="微软雅黑" panose="020B0503020204020204" charset="-122"/>
              </a:rPr>
              <a:t>1</a:t>
            </a: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"/>
              <a:ea typeface="方正舒体" panose="02010601030101010101" pitchFamily="2" charset="-122"/>
              <a:sym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767299" y="341198"/>
            <a:ext cx="1528622" cy="523218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lvl="0" indent="0" algn="l" defTabSz="914400" rtl="0" eaLnBrk="1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Arial" panose="020B0604020202020204"/>
                <a:sym typeface="Arial" panose="020B0604020202020204"/>
              </a:rPr>
              <a:t>课堂导入</a:t>
            </a:r>
            <a:endParaRPr kumimoji="0" lang="zh-CN" alt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8" name="直接连接符 7"/>
          <p:cNvCxnSpPr/>
          <p:nvPr/>
        </p:nvCxnSpPr>
        <p:spPr>
          <a:xfrm>
            <a:off x="1059873" y="831695"/>
            <a:ext cx="4669105" cy="0"/>
          </a:xfrm>
          <a:prstGeom prst="line">
            <a:avLst/>
          </a:prstGeom>
          <a:noFill/>
          <a:ln w="28575" cap="flat">
            <a:solidFill>
              <a:srgbClr val="C00000"/>
            </a:solidFill>
            <a:prstDash val="solid"/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66" name="TextBox 18"/>
          <p:cNvSpPr>
            <a:spLocks noChangeArrowheads="1"/>
          </p:cNvSpPr>
          <p:nvPr/>
        </p:nvSpPr>
        <p:spPr bwMode="auto">
          <a:xfrm>
            <a:off x="689066" y="1103630"/>
            <a:ext cx="2199936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400" b="1" dirty="0">
                <a:solidFill>
                  <a:srgbClr val="00B050"/>
                </a:solidFill>
                <a:latin typeface="微软雅黑" panose="020B0503020204020204" charset="-122"/>
                <a:ea typeface="微软雅黑" panose="020B0503020204020204" charset="-122"/>
                <a:sym typeface="方正大黑简体" pitchFamily="65" charset="-122"/>
              </a:rPr>
              <a:t>回顾与复习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969645" y="1583547"/>
            <a:ext cx="7140575" cy="97872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上一节课我们学习了：</a:t>
            </a:r>
          </a:p>
          <a:p>
            <a:pPr marL="0" marR="0" indent="0" algn="l" defTabSz="914400" rtl="0" fontAlgn="auto" latinLnBrk="1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一、进入</a:t>
            </a:r>
            <a:r>
              <a:rPr kumimoji="0" lang="en-US" altLang="zh-CN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python</a:t>
            </a: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编程环境（</a:t>
            </a:r>
            <a:r>
              <a:rPr kumimoji="0" lang="en-US" altLang="zh-CN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IDLE</a:t>
            </a: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交互式编程环境</a:t>
            </a:r>
            <a:r>
              <a:rPr kumimoji="0" lang="zh-CN" altLang="en-US" sz="1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）</a:t>
            </a:r>
            <a:endParaRPr kumimoji="0" lang="en-US" altLang="zh-CN" sz="1600" b="0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/>
            </a:endParaRPr>
          </a:p>
          <a:p>
            <a:pPr marL="0" marR="0" indent="0" algn="l" defTabSz="914400" rtl="0" fontAlgn="auto" latinLnBrk="1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步骤</a:t>
            </a: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：编写一行代码，直接敲击回车键即可执行代码。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969645" y="2559645"/>
            <a:ext cx="8154035" cy="1865124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二、编写我的第一个python程序（代码编程环境</a:t>
            </a:r>
            <a:r>
              <a:rPr kumimoji="0" lang="zh-CN" altLang="en-US" sz="1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）</a:t>
            </a:r>
            <a:endParaRPr kumimoji="0" lang="zh-CN" altLang="en-US" sz="1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/>
            </a:endParaRPr>
          </a:p>
          <a:p>
            <a:pPr marL="0" marR="0" indent="0" algn="l" defTabSz="914400" rtl="0" fontAlgn="auto" latinLnBrk="1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步骤：</a:t>
            </a:r>
          </a:p>
          <a:p>
            <a:pPr marL="0" marR="0" indent="0" algn="l" defTabSz="914400" rtl="0" fontAlgn="auto" latinLnBrk="1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1</a:t>
            </a:r>
            <a:r>
              <a:rPr kumimoji="0" lang="en-US" altLang="zh-CN" sz="1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. </a:t>
            </a:r>
            <a:r>
              <a:rPr kumimoji="0" lang="zh-CN" altLang="en-US" sz="1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新建</a:t>
            </a: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空白代码文件，</a:t>
            </a:r>
          </a:p>
          <a:p>
            <a:pPr marL="0" marR="0" indent="0" algn="l" defTabSz="914400" rtl="0" fontAlgn="auto" latinLnBrk="1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2</a:t>
            </a:r>
            <a:r>
              <a:rPr kumimoji="0" lang="en-US" altLang="zh-CN" sz="1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. </a:t>
            </a:r>
            <a:r>
              <a:rPr kumimoji="0" lang="zh-CN" altLang="en-US" sz="1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编写</a:t>
            </a: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完所有代码，</a:t>
            </a:r>
          </a:p>
          <a:p>
            <a:pPr marL="0" marR="0" indent="0" algn="l" defTabSz="914400" rtl="0" fontAlgn="auto" latinLnBrk="1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3</a:t>
            </a:r>
            <a:r>
              <a:rPr kumimoji="0" lang="en-US" altLang="zh-CN" sz="1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. </a:t>
            </a:r>
            <a:r>
              <a:rPr kumimoji="0" lang="zh-CN" altLang="en-US" sz="1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按</a:t>
            </a:r>
            <a:r>
              <a:rPr kumimoji="0" lang="en-US" altLang="zh-CN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“</a:t>
            </a:r>
            <a:r>
              <a:rPr kumimoji="0" lang="en-US" altLang="zh-CN" sz="16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Ctrl+S</a:t>
            </a:r>
            <a:r>
              <a:rPr kumimoji="0" lang="en-US" altLang="zh-CN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”</a:t>
            </a: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保存代码文件，</a:t>
            </a:r>
          </a:p>
          <a:p>
            <a:pPr marL="0" marR="0" indent="0" algn="l" defTabSz="914400" rtl="0" fontAlgn="auto" latinLnBrk="1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4</a:t>
            </a:r>
            <a:r>
              <a:rPr kumimoji="0" lang="en-US" altLang="zh-CN" sz="1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. </a:t>
            </a:r>
            <a:r>
              <a:rPr kumimoji="0" lang="zh-CN" altLang="en-US" sz="1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按</a:t>
            </a:r>
            <a:r>
              <a:rPr kumimoji="0" lang="en-US" altLang="zh-CN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F5</a:t>
            </a: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键运行代码文件。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78535" y="4429938"/>
            <a:ext cx="8165465" cy="387796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三、使用</a:t>
            </a:r>
            <a:r>
              <a:rPr kumimoji="0" lang="en-US" altLang="zh-CN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print()</a:t>
            </a:r>
            <a:r>
              <a:rPr kumimoji="0" lang="zh-CN" altLang="en-US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函数时，要注意所使用的标点符号都要在英文半角状态下输入。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bldLvl="0" autoUpdateAnimBg="0"/>
      <p:bldP spid="9" grpId="0" bldLvl="0" animBg="1"/>
      <p:bldP spid="10" grpId="0" bldLvl="0" animBg="1"/>
      <p:bldP spid="3" grpId="0" bldLvl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08"/>
          <p:cNvSpPr/>
          <p:nvPr/>
        </p:nvSpPr>
        <p:spPr>
          <a:xfrm>
            <a:off x="326806" y="300084"/>
            <a:ext cx="724521" cy="697781"/>
          </a:xfrm>
          <a:prstGeom prst="rect">
            <a:avLst/>
          </a:prstGeom>
          <a:solidFill>
            <a:srgbClr val="C00000">
              <a:alpha val="80000"/>
            </a:srgbClr>
          </a:solidFill>
          <a:ln w="12700">
            <a:noFill/>
            <a:miter lim="400000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lIns="0" tIns="0" rIns="0" bIns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Shape 112"/>
          <p:cNvSpPr/>
          <p:nvPr/>
        </p:nvSpPr>
        <p:spPr>
          <a:xfrm>
            <a:off x="284119" y="341198"/>
            <a:ext cx="809896" cy="58477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800">
                <a:solidFill>
                  <a:srgbClr val="000000"/>
                </a:solidFill>
              </a:defRPr>
            </a:pPr>
            <a:r>
              <a:rPr kumimoji="0" lang="en-US" altLang="zh-CN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/>
                <a:ea typeface="方正舒体" panose="02010601030101010101" pitchFamily="2" charset="-122"/>
                <a:sym typeface="微软雅黑" panose="020B0503020204020204" charset="-122"/>
              </a:rPr>
              <a:t>4</a:t>
            </a: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"/>
              <a:ea typeface="方正舒体" panose="02010601030101010101" pitchFamily="2" charset="-122"/>
              <a:sym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04089" y="341198"/>
            <a:ext cx="1512570" cy="52070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lvl="0" indent="0" algn="l" defTabSz="914400" rtl="0" eaLnBrk="1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Arial" panose="020B0604020202020204"/>
                <a:sym typeface="Arial" panose="020B0604020202020204"/>
              </a:rPr>
              <a:t>布置作业</a:t>
            </a:r>
          </a:p>
        </p:txBody>
      </p:sp>
      <p:cxnSp>
        <p:nvCxnSpPr>
          <p:cNvPr id="8" name="直接连接符 7"/>
          <p:cNvCxnSpPr/>
          <p:nvPr/>
        </p:nvCxnSpPr>
        <p:spPr>
          <a:xfrm>
            <a:off x="1059873" y="831695"/>
            <a:ext cx="4669105" cy="0"/>
          </a:xfrm>
          <a:prstGeom prst="line">
            <a:avLst/>
          </a:prstGeom>
          <a:noFill/>
          <a:ln w="28575" cap="flat">
            <a:solidFill>
              <a:srgbClr val="C00000"/>
            </a:solidFill>
            <a:prstDash val="solid"/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" name="内容占位符 2"/>
          <p:cNvSpPr>
            <a:spLocks noGrp="1"/>
          </p:cNvSpPr>
          <p:nvPr/>
        </p:nvSpPr>
        <p:spPr>
          <a:xfrm>
            <a:off x="581025" y="1761490"/>
            <a:ext cx="8239760" cy="1364615"/>
          </a:xfrm>
          <a:prstGeom prst="rect">
            <a:avLst/>
          </a:prstGeo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749300">
              <a:lnSpc>
                <a:spcPct val="150000"/>
              </a:lnSpc>
              <a:buNone/>
              <a:extLst>
                <a:ext uri="{35155182-B16C-46BC-9424-99874614C6A1}">
                  <wpsdc:indentchars xmlns="" xmlns:wpsdc="http://www.wps.cn/officeDocument/2017/drawingmlCustomData" val="200" checksum="3185231986"/>
                </a:ext>
              </a:extLst>
            </a:pP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完成本</a:t>
            </a:r>
            <a:r>
              <a:rPr lang="zh-CN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课练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习，遇到问题认真看书解决，解决不了再问同学或老师，也可以上网搜</a:t>
            </a:r>
            <a:r>
              <a:rPr lang="zh-CN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索</a:t>
            </a:r>
            <a:r>
              <a:rPr lang="zh-CN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。</a:t>
            </a:r>
            <a:endParaRPr lang="zh-CN" alt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120"/>
          <p:cNvSpPr/>
          <p:nvPr/>
        </p:nvSpPr>
        <p:spPr>
          <a:xfrm>
            <a:off x="710401" y="309793"/>
            <a:ext cx="1143000" cy="27686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b="0">
                <a:solidFill>
                  <a:srgbClr val="000000"/>
                </a:solidFill>
              </a:defRPr>
            </a:pPr>
            <a:r>
              <a:rPr lang="zh-CN" b="1" dirty="0">
                <a:solidFill>
                  <a:srgbClr val="C00000"/>
                </a:solidFill>
              </a:rPr>
              <a:t>本单元目录</a:t>
            </a:r>
          </a:p>
        </p:txBody>
      </p:sp>
      <p:sp>
        <p:nvSpPr>
          <p:cNvPr id="2" name="五边形 1"/>
          <p:cNvSpPr/>
          <p:nvPr/>
        </p:nvSpPr>
        <p:spPr>
          <a:xfrm>
            <a:off x="283221" y="300599"/>
            <a:ext cx="427180" cy="305434"/>
          </a:xfrm>
          <a:prstGeom prst="homePlate">
            <a:avLst/>
          </a:prstGeom>
          <a:solidFill>
            <a:srgbClr val="C00000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altLang="zh-CN" sz="14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31" name="圆角矩形 30"/>
          <p:cNvSpPr/>
          <p:nvPr/>
        </p:nvSpPr>
        <p:spPr>
          <a:xfrm>
            <a:off x="2018665" y="1375410"/>
            <a:ext cx="578485" cy="539115"/>
          </a:xfrm>
          <a:prstGeom prst="roundRect">
            <a:avLst/>
          </a:prstGeom>
          <a:solidFill>
            <a:srgbClr val="6699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563" tIns="64281" rIns="128563" bIns="64281" anchor="ctr"/>
          <a:lstStyle/>
          <a:p>
            <a:pPr algn="ctr">
              <a:defRPr/>
            </a:pPr>
            <a:r>
              <a:rPr lang="en-US" altLang="zh-CN" sz="3795" dirty="0">
                <a:latin typeface="+mj-lt"/>
                <a:ea typeface="Arial Unicode MS" panose="020B0604020202020204" charset="-122"/>
                <a:cs typeface="Arial Unicode MS" panose="020B0604020202020204" charset="-122"/>
              </a:rPr>
              <a:t>1</a:t>
            </a:r>
            <a:endParaRPr lang="zh-CN" altLang="en-US" sz="3795" dirty="0">
              <a:latin typeface="+mj-lt"/>
              <a:ea typeface="Arial Unicode MS" panose="020B0604020202020204" charset="-122"/>
              <a:cs typeface="Arial Unicode MS" panose="020B0604020202020204" charset="-122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3035300" y="1409065"/>
            <a:ext cx="5005705" cy="539115"/>
            <a:chOff x="5993442" y="1573726"/>
            <a:chExt cx="3744416" cy="511504"/>
          </a:xfrm>
          <a:solidFill>
            <a:srgbClr val="00B050"/>
          </a:solidFill>
        </p:grpSpPr>
        <p:sp>
          <p:nvSpPr>
            <p:cNvPr id="17" name="圆角矩形 16"/>
            <p:cNvSpPr/>
            <p:nvPr/>
          </p:nvSpPr>
          <p:spPr>
            <a:xfrm>
              <a:off x="5993442" y="1573726"/>
              <a:ext cx="3744416" cy="511504"/>
            </a:xfrm>
            <a:prstGeom prst="roundRect">
              <a:avLst/>
            </a:prstGeom>
            <a:grp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8563" tIns="64281" rIns="128563" bIns="64281" anchor="ctr"/>
            <a:lstStyle/>
            <a:p>
              <a:pPr algn="ctr">
                <a:defRPr/>
              </a:pPr>
              <a:endParaRPr lang="zh-CN" altLang="en-US" sz="3795" dirty="0">
                <a:latin typeface="+mj-lt"/>
                <a:ea typeface="Arial Unicode MS" panose="020B0604020202020204" charset="-122"/>
                <a:cs typeface="Arial Unicode MS" panose="020B0604020202020204" charset="-122"/>
              </a:endParaRPr>
            </a:p>
          </p:txBody>
        </p:sp>
        <p:sp>
          <p:nvSpPr>
            <p:cNvPr id="32" name="矩形 31"/>
            <p:cNvSpPr/>
            <p:nvPr/>
          </p:nvSpPr>
          <p:spPr>
            <a:xfrm>
              <a:off x="6081406" y="1614694"/>
              <a:ext cx="3616685" cy="428964"/>
            </a:xfrm>
            <a:prstGeom prst="rect">
              <a:avLst/>
            </a:prstGeom>
            <a:grpFill/>
          </p:spPr>
          <p:txBody>
            <a:bodyPr wrap="square" lIns="128563" tIns="64281" rIns="128563" bIns="64281">
              <a:spAutoFit/>
            </a:bodyPr>
            <a:lstStyle/>
            <a:p>
              <a:pPr>
                <a:defRPr/>
              </a:pPr>
              <a:r>
                <a:rPr lang="zh-CN" altLang="en-US" sz="2110" b="1" kern="100" dirty="0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第</a:t>
              </a:r>
              <a:r>
                <a:rPr lang="en-US" altLang="zh-CN" sz="2110" b="1" kern="100" dirty="0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1</a:t>
              </a:r>
              <a:r>
                <a:rPr lang="zh-CN" altLang="en-US" sz="2110" b="1" kern="100" dirty="0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节  我的第一个</a:t>
              </a:r>
              <a:r>
                <a:rPr lang="en-US" altLang="zh-CN" sz="2110" b="1" kern="100" dirty="0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python</a:t>
              </a:r>
              <a:r>
                <a:rPr lang="zh-CN" altLang="en-US" sz="2110" b="1" kern="100" dirty="0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程序</a:t>
              </a: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3035300" y="2302510"/>
            <a:ext cx="5005705" cy="539115"/>
            <a:chOff x="6315199" y="2410178"/>
            <a:chExt cx="3744416" cy="511504"/>
          </a:xfrm>
          <a:solidFill>
            <a:srgbClr val="00B050"/>
          </a:solidFill>
        </p:grpSpPr>
        <p:sp>
          <p:nvSpPr>
            <p:cNvPr id="18" name="圆角矩形 17"/>
            <p:cNvSpPr/>
            <p:nvPr/>
          </p:nvSpPr>
          <p:spPr>
            <a:xfrm>
              <a:off x="6315199" y="2410178"/>
              <a:ext cx="3744416" cy="511504"/>
            </a:xfrm>
            <a:prstGeom prst="roundRect">
              <a:avLst/>
            </a:prstGeom>
            <a:grp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8563" tIns="64281" rIns="128563" bIns="64281" anchor="ctr"/>
            <a:lstStyle/>
            <a:p>
              <a:pPr algn="ctr">
                <a:defRPr/>
              </a:pPr>
              <a:endParaRPr lang="zh-CN" altLang="en-US" sz="3795" dirty="0">
                <a:latin typeface="+mj-lt"/>
                <a:ea typeface="Arial Unicode MS" panose="020B0604020202020204" charset="-122"/>
                <a:cs typeface="Arial Unicode MS" panose="020B0604020202020204" charset="-122"/>
              </a:endParaRPr>
            </a:p>
          </p:txBody>
        </p:sp>
        <p:sp>
          <p:nvSpPr>
            <p:cNvPr id="35" name="矩形 34"/>
            <p:cNvSpPr/>
            <p:nvPr/>
          </p:nvSpPr>
          <p:spPr>
            <a:xfrm>
              <a:off x="6403170" y="2449938"/>
              <a:ext cx="3617534" cy="428964"/>
            </a:xfrm>
            <a:prstGeom prst="rect">
              <a:avLst/>
            </a:prstGeom>
            <a:grpFill/>
          </p:spPr>
          <p:txBody>
            <a:bodyPr wrap="square" lIns="128563" tIns="64281" rIns="128563" bIns="64281">
              <a:spAutoFit/>
            </a:bodyPr>
            <a:lstStyle/>
            <a:p>
              <a:pPr>
                <a:defRPr/>
              </a:pPr>
              <a:r>
                <a:rPr lang="zh-CN" altLang="zh-CN" sz="2110" b="1" kern="100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第</a:t>
              </a:r>
              <a:r>
                <a:rPr lang="en-US" altLang="zh-CN" sz="2110" b="1" kern="100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2</a:t>
              </a:r>
              <a:r>
                <a:rPr lang="zh-CN" altLang="en-US" sz="2110" b="1" kern="100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节  在</a:t>
              </a:r>
              <a:r>
                <a:rPr lang="en-US" altLang="zh-CN" sz="2110" b="1" kern="100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python</a:t>
              </a:r>
              <a:r>
                <a:rPr lang="zh-CN" altLang="en-US" sz="2110" b="1" kern="100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中用</a:t>
              </a:r>
              <a:r>
                <a:rPr lang="en-US" altLang="zh-CN" sz="2110" b="1" kern="100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turtle</a:t>
              </a:r>
              <a:r>
                <a:rPr lang="zh-CN" altLang="en-US" sz="2110" b="1" kern="100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模块画图</a:t>
              </a:r>
            </a:p>
          </p:txBody>
        </p:sp>
      </p:grpSp>
      <p:sp>
        <p:nvSpPr>
          <p:cNvPr id="33" name="圆角矩形 32"/>
          <p:cNvSpPr/>
          <p:nvPr/>
        </p:nvSpPr>
        <p:spPr>
          <a:xfrm>
            <a:off x="2018665" y="2302510"/>
            <a:ext cx="578485" cy="539115"/>
          </a:xfrm>
          <a:prstGeom prst="roundRect">
            <a:avLst/>
          </a:prstGeom>
          <a:solidFill>
            <a:srgbClr val="6699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563" tIns="64281" rIns="128563" bIns="64281" anchor="ctr"/>
          <a:lstStyle/>
          <a:p>
            <a:pPr algn="ctr">
              <a:defRPr/>
            </a:pPr>
            <a:r>
              <a:rPr lang="en-US" altLang="zh-CN" sz="3795" dirty="0">
                <a:latin typeface="+mj-lt"/>
                <a:ea typeface="Arial Unicode MS" panose="020B0604020202020204" charset="-122"/>
                <a:cs typeface="Arial Unicode MS" panose="020B0604020202020204" charset="-122"/>
              </a:rPr>
              <a:t>2</a:t>
            </a:r>
            <a:endParaRPr lang="zh-CN" altLang="en-US" sz="3795" dirty="0">
              <a:latin typeface="+mj-lt"/>
              <a:ea typeface="Arial Unicode MS" panose="020B0604020202020204" charset="-122"/>
              <a:cs typeface="Arial Unicode MS" panose="020B0604020202020204" charset="-122"/>
            </a:endParaRPr>
          </a:p>
        </p:txBody>
      </p:sp>
      <p:sp>
        <p:nvSpPr>
          <p:cNvPr id="8" name="下箭头 7"/>
          <p:cNvSpPr/>
          <p:nvPr/>
        </p:nvSpPr>
        <p:spPr>
          <a:xfrm rot="16200000">
            <a:off x="1055370" y="1296035"/>
            <a:ext cx="607060" cy="765810"/>
          </a:xfrm>
          <a:prstGeom prst="downArrow">
            <a:avLst/>
          </a:prstGeom>
          <a:solidFill>
            <a:srgbClr val="66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585912916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37 0.04121 L -6.25E-7 -3.33333E-6 " pathEditMode="relative" rAng="0" ptsTypes="AA">
                                      <p:cBhvr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6" presetClass="path" presetSubtype="0" accel="50000" decel="50000" fill="hold" grpId="1" nodeType="click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03737 0.0412 L -6.25E-7 2.96296E-6 " pathEditMode="relative" rAng="0" ptsTypes="AA">
                                      <p:cBhvr>
                                        <p:cTn id="25" dur="7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bldLvl="0" animBg="1"/>
      <p:bldP spid="31" grpId="1" bldLvl="0" animBg="1"/>
      <p:bldP spid="31" grpId="2" bldLvl="0" animBg="1"/>
      <p:bldP spid="33" grpId="0" bldLvl="0" animBg="1"/>
      <p:bldP spid="33" grpId="1" bldLvl="0" animBg="1"/>
      <p:bldP spid="8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120"/>
          <p:cNvSpPr/>
          <p:nvPr/>
        </p:nvSpPr>
        <p:spPr>
          <a:xfrm>
            <a:off x="710401" y="309793"/>
            <a:ext cx="923330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b="0">
                <a:solidFill>
                  <a:srgbClr val="000000"/>
                </a:solidFill>
              </a:defRPr>
            </a:pPr>
            <a:r>
              <a:rPr kumimoji="0" lang="zh-CN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学习</a:t>
            </a: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目标</a:t>
            </a:r>
          </a:p>
        </p:txBody>
      </p:sp>
      <p:sp>
        <p:nvSpPr>
          <p:cNvPr id="2" name="五边形 1"/>
          <p:cNvSpPr/>
          <p:nvPr/>
        </p:nvSpPr>
        <p:spPr>
          <a:xfrm>
            <a:off x="283221" y="299428"/>
            <a:ext cx="427180" cy="307775"/>
          </a:xfrm>
          <a:prstGeom prst="homePlate">
            <a:avLst/>
          </a:prstGeom>
          <a:solidFill>
            <a:srgbClr val="C00000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algn="ctr" defTabSz="914400" rtl="0" eaLnBrk="1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400" b="1" i="0" u="none" strike="noStrike" kern="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32" name="TextBox 8"/>
          <p:cNvSpPr txBox="1"/>
          <p:nvPr/>
        </p:nvSpPr>
        <p:spPr>
          <a:xfrm>
            <a:off x="283221" y="1466850"/>
            <a:ext cx="8489950" cy="43053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indent="711200" eaLnBrk="1" latinLnBrk="0" hangingPunct="1">
              <a:extLst>
                <a:ext uri="{35155182-B16C-46BC-9424-99874614C6A1}">
                  <wpsdc:indentchars xmlns="" xmlns:wpsdc="http://www.wps.cn/officeDocument/2017/drawingmlCustomData" val="200" checksum="3773799597"/>
                </a:ext>
              </a:extLst>
            </a:pPr>
            <a:r>
              <a:rPr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1</a:t>
            </a:r>
            <a:r>
              <a:rPr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.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 </a:t>
            </a:r>
            <a:r>
              <a:rPr lang="zh-CN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掌握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input()</a:t>
            </a:r>
            <a:r>
              <a: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函数的基本语法</a:t>
            </a:r>
            <a:r>
              <a:rPr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77911" y="2197664"/>
            <a:ext cx="7519670" cy="52070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sz="2800" b="0" i="0" u="none" strike="noStrike" cap="none" spc="0" normalizeH="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/>
              </a:rPr>
              <a:t>2</a:t>
            </a:r>
            <a:r>
              <a:rPr kumimoji="0" lang="en-US" sz="2800" b="0" i="0" u="none" strike="noStrike" cap="none" spc="0" normalizeH="0" baseline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/>
              </a:rPr>
              <a:t>. </a:t>
            </a:r>
            <a:r>
              <a:rPr kumimoji="0" sz="2800" b="0" i="0" u="none" strike="noStrike" cap="none" spc="0" normalizeH="0" baseline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/>
              </a:rPr>
              <a:t>理解变量及其使用方法</a:t>
            </a:r>
            <a:r>
              <a:rPr kumimoji="0" sz="2800" b="0" i="0" u="none" strike="noStrike" cap="none" spc="0" normalizeH="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/>
              </a:rPr>
              <a:t>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77911" y="3018647"/>
            <a:ext cx="6730365" cy="52070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sz="2800" b="0" i="0" u="none" strike="noStrike" cap="none" spc="0" normalizeH="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/>
              </a:rPr>
              <a:t>3</a:t>
            </a:r>
            <a:r>
              <a:rPr kumimoji="0" sz="2800" b="0" i="0" u="none" strike="noStrike" cap="none" spc="0" normalizeH="0" baseline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/>
              </a:rPr>
              <a:t>.</a:t>
            </a:r>
            <a:r>
              <a:rPr kumimoji="0" lang="en-US" sz="2800" b="0" i="0" u="none" strike="noStrike" cap="none" spc="0" normalizeH="0" baseline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/>
              </a:rPr>
              <a:t> </a:t>
            </a:r>
            <a:r>
              <a:rPr kumimoji="0" sz="2800" b="0" i="0" u="none" strike="noStrike" cap="none" spc="0" normalizeH="0" baseline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/>
              </a:rPr>
              <a:t>了解字符与整数两种基本数据类型</a:t>
            </a:r>
            <a:r>
              <a:rPr kumimoji="0" sz="2800" b="0" i="0" u="none" strike="noStrike" cap="none" spc="0" normalizeH="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/>
              </a:rPr>
              <a:t>。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" grpId="0" bldLvl="0" animBg="1"/>
      <p:bldP spid="4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Box 18"/>
          <p:cNvSpPr>
            <a:spLocks noChangeArrowheads="1"/>
          </p:cNvSpPr>
          <p:nvPr/>
        </p:nvSpPr>
        <p:spPr bwMode="auto">
          <a:xfrm>
            <a:off x="626745" y="1317734"/>
            <a:ext cx="786955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 eaLnBrk="1" fontAlgn="auto" latinLnBrk="0" hangingPunct="1">
              <a:lnSpc>
                <a:spcPct val="150000"/>
              </a:lnSpc>
              <a:extLst>
                <a:ext uri="{35155182-B16C-46BC-9424-99874614C6A1}">
                  <wpsdc:indentchars xmlns="" xmlns:wpsdc="http://www.wps.cn/officeDocument/2017/drawingmlCustomData" val="200" checksum="4158780845"/>
                </a:ext>
              </a:extLst>
            </a:pPr>
            <a:r>
              <a:rPr lang="zh-CN" altLang="en-US" sz="20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方正大黑简体" pitchFamily="65" charset="-122"/>
              </a:rPr>
              <a:t>这一节课我们要来学习</a:t>
            </a:r>
            <a:r>
              <a:rPr lang="en-US" altLang="zh-CN" sz="20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方正大黑简体" pitchFamily="65" charset="-122"/>
              </a:rPr>
              <a:t>input()</a:t>
            </a:r>
            <a:r>
              <a:rPr lang="zh-CN" altLang="en-US" sz="20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方正大黑简体" pitchFamily="65" charset="-122"/>
              </a:rPr>
              <a:t>函数的使用、变量的使用、以及实现简单的人机对话</a:t>
            </a:r>
            <a:r>
              <a:rPr lang="zh-CN" altLang="en-US" sz="2000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方正大黑简体" pitchFamily="65" charset="-122"/>
              </a:rPr>
              <a:t>程序。</a:t>
            </a:r>
            <a:endParaRPr lang="zh-CN" altLang="en-US" sz="20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sym typeface="方正大黑简体" pitchFamily="65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89066" y="2673324"/>
            <a:ext cx="8554720" cy="581054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我们先来学习</a:t>
            </a:r>
            <a:r>
              <a:rPr kumimoji="0" lang="zh-CN" altLang="en-US" sz="2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：</a:t>
            </a:r>
            <a:r>
              <a:rPr kumimoji="0" lang="en-US" altLang="zh-CN" sz="2400" b="1" i="0" u="none" strike="noStrike" cap="none" spc="0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input</a:t>
            </a:r>
            <a:r>
              <a:rPr kumimoji="0" lang="en-US" altLang="zh-CN" sz="2400" b="1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()</a:t>
            </a:r>
            <a:r>
              <a:rPr kumimoji="0" lang="zh-CN" altLang="en-US" sz="2400" b="1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函数</a:t>
            </a:r>
          </a:p>
        </p:txBody>
      </p:sp>
      <p:sp>
        <p:nvSpPr>
          <p:cNvPr id="9" name="Shape 108"/>
          <p:cNvSpPr/>
          <p:nvPr/>
        </p:nvSpPr>
        <p:spPr>
          <a:xfrm>
            <a:off x="326806" y="300084"/>
            <a:ext cx="724521" cy="697781"/>
          </a:xfrm>
          <a:prstGeom prst="rect">
            <a:avLst/>
          </a:prstGeom>
          <a:solidFill>
            <a:srgbClr val="C00000">
              <a:alpha val="80000"/>
            </a:srgbClr>
          </a:solidFill>
          <a:ln w="12700">
            <a:noFill/>
            <a:miter lim="400000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lIns="0" tIns="0" rIns="0" bIns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Shape 112"/>
          <p:cNvSpPr/>
          <p:nvPr/>
        </p:nvSpPr>
        <p:spPr>
          <a:xfrm>
            <a:off x="284119" y="341198"/>
            <a:ext cx="809896" cy="58477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800">
                <a:solidFill>
                  <a:srgbClr val="000000"/>
                </a:solidFill>
              </a:defRPr>
            </a:pPr>
            <a:r>
              <a:rPr kumimoji="0" lang="en-US" altLang="zh-CN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方正舒体" panose="02010601030101010101" pitchFamily="2" charset="-122"/>
                <a:sym typeface="微软雅黑" panose="020B0503020204020204" charset="-122"/>
              </a:rPr>
              <a:t>2</a:t>
            </a: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方正舒体" panose="02010601030101010101" pitchFamily="2" charset="-122"/>
              <a:sym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204089" y="341198"/>
            <a:ext cx="1528622" cy="523218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2800" dirty="0" smtClean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课堂</a:t>
            </a:r>
            <a:r>
              <a:rPr lang="zh-CN" altLang="en-US" sz="28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活动</a:t>
            </a:r>
            <a:endParaRPr kumimoji="0" lang="zh-CN" altLang="en-US" sz="2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12" name="直接连接符 11"/>
          <p:cNvCxnSpPr/>
          <p:nvPr/>
        </p:nvCxnSpPr>
        <p:spPr>
          <a:xfrm>
            <a:off x="1059873" y="831695"/>
            <a:ext cx="4669105" cy="0"/>
          </a:xfrm>
          <a:prstGeom prst="line">
            <a:avLst/>
          </a:prstGeom>
          <a:noFill/>
          <a:ln w="28575" cap="flat">
            <a:solidFill>
              <a:srgbClr val="C00000"/>
            </a:solidFill>
            <a:prstDash val="solid"/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bldLvl="0" autoUpdateAnimBg="0"/>
      <p:bldP spid="3" grpId="0" bldLvl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10832" y="1189922"/>
            <a:ext cx="8565515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algn="l" defTabSz="914400" rtl="0" eaLnBrk="1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extLst>
                <a:ext uri="{35155182-B16C-46BC-9424-99874614C6A1}">
                  <wpsdc:indentchars xmlns="" xmlns:wpsdc="http://www.wps.cn/officeDocument/2017/drawingmlCustomData" val="200" checksum="282533468"/>
                </a:ext>
              </a:extLst>
            </a:pP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要让电脑向我们提问，可以使用</a:t>
            </a:r>
            <a:r>
              <a:rPr kumimoji="0" lang="en-US" altLang="zh-CN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input()</a:t>
            </a: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函数。</a:t>
            </a:r>
            <a:r>
              <a:rPr kumimoji="0" lang="en-US" altLang="zh-CN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input()</a:t>
            </a: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函数的作用如图</a:t>
            </a:r>
            <a:r>
              <a:rPr kumimoji="0" lang="en-US" altLang="zh-CN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3-1-10</a:t>
            </a: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所示。</a:t>
            </a:r>
          </a:p>
        </p:txBody>
      </p:sp>
      <p:pic>
        <p:nvPicPr>
          <p:cNvPr id="9" name="图片 8" descr="图3-1-10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5590" y="1837509"/>
            <a:ext cx="6096000" cy="15906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文本框 9"/>
          <p:cNvSpPr txBox="1"/>
          <p:nvPr/>
        </p:nvSpPr>
        <p:spPr>
          <a:xfrm>
            <a:off x="466725" y="3677285"/>
            <a:ext cx="8253730" cy="3670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欢欢：电脑还能向我提问，真有意思。但电脑能记住我的回答吗？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66725" y="4133215"/>
            <a:ext cx="8253730" cy="3670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老师：要让电脑记住我们的回答，需要使用</a:t>
            </a:r>
            <a:r>
              <a:rPr kumimoji="0" lang="en-US" altLang="zh-CN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“</a:t>
            </a:r>
            <a:r>
              <a: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变量</a:t>
            </a:r>
            <a:r>
              <a:rPr kumimoji="0" lang="en-US" altLang="zh-CN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”</a:t>
            </a:r>
            <a:r>
              <a: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。</a:t>
            </a:r>
          </a:p>
        </p:txBody>
      </p:sp>
      <p:sp>
        <p:nvSpPr>
          <p:cNvPr id="12" name="五边形 11"/>
          <p:cNvSpPr/>
          <p:nvPr/>
        </p:nvSpPr>
        <p:spPr>
          <a:xfrm>
            <a:off x="283221" y="300599"/>
            <a:ext cx="427180" cy="305434"/>
          </a:xfrm>
          <a:prstGeom prst="homePlate">
            <a:avLst/>
          </a:prstGeom>
          <a:solidFill>
            <a:srgbClr val="C00000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algn="ctr" defTabSz="914400" rtl="0" eaLnBrk="1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400" b="1" i="0" u="none" strike="noStrike" kern="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Shape 120"/>
          <p:cNvSpPr/>
          <p:nvPr/>
        </p:nvSpPr>
        <p:spPr>
          <a:xfrm>
            <a:off x="710401" y="228630"/>
            <a:ext cx="1258358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marL="0" marR="0" indent="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altLang="zh-CN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input()</a:t>
            </a:r>
            <a:r>
              <a:rPr lang="zh-CN" altLang="en-US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函数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55917" y="1040547"/>
            <a:ext cx="8432165" cy="8744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508000" algn="just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extLst>
                <a:ext uri="{35155182-B16C-46BC-9424-99874614C6A1}">
                  <wpsdc:indentchars xmlns="" xmlns:wpsdc="http://www.wps.cn/officeDocument/2017/drawingmlCustomData" val="200" checksum="282533468"/>
                </a:ext>
              </a:extLst>
            </a:pP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电脑问我们叫什么名字，不同的人会有不同的回答。回答的内容可以用等号</a:t>
            </a:r>
            <a:r>
              <a:rPr kumimoji="0" lang="en-US" altLang="zh-CN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“=”</a:t>
            </a: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赋值给一个变量。使用变量的范例代码如图</a:t>
            </a:r>
            <a:r>
              <a:rPr kumimoji="0" lang="en-US" altLang="zh-CN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3-1-11</a:t>
            </a: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所示。</a:t>
            </a:r>
          </a:p>
        </p:txBody>
      </p:sp>
      <p:pic>
        <p:nvPicPr>
          <p:cNvPr id="9" name="图片 8" descr="图3-1-1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14474" y="2108835"/>
            <a:ext cx="6115050" cy="26003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五边形 9"/>
          <p:cNvSpPr/>
          <p:nvPr/>
        </p:nvSpPr>
        <p:spPr>
          <a:xfrm>
            <a:off x="283221" y="300599"/>
            <a:ext cx="427180" cy="305434"/>
          </a:xfrm>
          <a:prstGeom prst="homePlate">
            <a:avLst/>
          </a:prstGeom>
          <a:solidFill>
            <a:srgbClr val="C00000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algn="ctr" defTabSz="914400" rtl="0" eaLnBrk="1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400" b="1" i="0" u="none" strike="noStrike" kern="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Shape 120"/>
          <p:cNvSpPr/>
          <p:nvPr/>
        </p:nvSpPr>
        <p:spPr>
          <a:xfrm>
            <a:off x="710401" y="228630"/>
            <a:ext cx="923330" cy="366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marL="0" marR="0" indent="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使用变量</a:t>
            </a:r>
            <a:endParaRPr lang="zh-CN" altLang="en-US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08"/>
          <p:cNvSpPr/>
          <p:nvPr/>
        </p:nvSpPr>
        <p:spPr>
          <a:xfrm>
            <a:off x="326806" y="300084"/>
            <a:ext cx="724521" cy="697781"/>
          </a:xfrm>
          <a:prstGeom prst="rect">
            <a:avLst/>
          </a:prstGeom>
          <a:solidFill>
            <a:srgbClr val="C00000">
              <a:alpha val="80000"/>
            </a:srgbClr>
          </a:solidFill>
          <a:ln w="12700">
            <a:noFill/>
            <a:miter lim="400000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lIns="0" tIns="0" rIns="0" bIns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Shape 112"/>
          <p:cNvSpPr/>
          <p:nvPr/>
        </p:nvSpPr>
        <p:spPr>
          <a:xfrm>
            <a:off x="284119" y="341198"/>
            <a:ext cx="809896" cy="58477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 algn="ctr">
              <a:defRPr sz="10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800">
                <a:solidFill>
                  <a:srgbClr val="000000"/>
                </a:solidFill>
              </a:defRPr>
            </a:pPr>
            <a:r>
              <a:rPr kumimoji="0" lang="en-US" altLang="zh-CN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方正舒体" panose="02010601030101010101" pitchFamily="2" charset="-122"/>
                <a:sym typeface="微软雅黑" panose="020B0503020204020204" charset="-122"/>
              </a:rPr>
              <a:t>2</a:t>
            </a: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方正舒体" panose="02010601030101010101" pitchFamily="2" charset="-122"/>
              <a:sym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04089" y="341198"/>
            <a:ext cx="1512570" cy="52070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sym typeface="Arial" panose="020B0604020202020204"/>
              </a:rPr>
              <a:t>课堂活动</a:t>
            </a:r>
          </a:p>
        </p:txBody>
      </p:sp>
      <p:cxnSp>
        <p:nvCxnSpPr>
          <p:cNvPr id="8" name="直接连接符 7"/>
          <p:cNvCxnSpPr/>
          <p:nvPr/>
        </p:nvCxnSpPr>
        <p:spPr>
          <a:xfrm>
            <a:off x="1059873" y="831695"/>
            <a:ext cx="4669105" cy="0"/>
          </a:xfrm>
          <a:prstGeom prst="line">
            <a:avLst/>
          </a:prstGeom>
          <a:noFill/>
          <a:ln w="28575" cap="flat">
            <a:solidFill>
              <a:srgbClr val="C00000"/>
            </a:solidFill>
            <a:prstDash val="solid"/>
            <a:miter lim="800000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" name="文本框 3"/>
          <p:cNvSpPr txBox="1"/>
          <p:nvPr/>
        </p:nvSpPr>
        <p:spPr>
          <a:xfrm>
            <a:off x="0" y="1159049"/>
            <a:ext cx="8984834" cy="396581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508000" algn="l" defTabSz="914400" rtl="0" eaLnBrk="1" fontAlgn="auto" latinLnBrk="1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extLst>
                <a:ext uri="{35155182-B16C-46BC-9424-99874614C6A1}">
                  <wpsdc:indentchars xmlns="" xmlns:wpsdc="http://www.wps.cn/officeDocument/2017/drawingmlCustomData" val="200" checksum="282533468"/>
                </a:ext>
              </a:extLst>
            </a:pP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欢欢：我明白啦，变量保存了我们输入的值，并且变量的值是可以修改的。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0" y="1555630"/>
            <a:ext cx="9144000" cy="2536398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50800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extLst>
                <a:ext uri="{35155182-B16C-46BC-9424-99874614C6A1}">
                  <wpsdc:indentchars xmlns="" xmlns:wpsdc="http://www.wps.cn/officeDocument/2017/drawingmlCustomData" val="200" checksum="282533468"/>
                </a:ext>
              </a:extLst>
            </a:pP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老师：对。不过要注意，</a:t>
            </a:r>
            <a:r>
              <a:rPr kumimoji="0" lang="en-US" altLang="zh-CN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python</a:t>
            </a: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编程语言对变量名有严格的规定：</a:t>
            </a:r>
          </a:p>
          <a:p>
            <a:pPr marL="0" marR="0" indent="50800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extLst>
                <a:ext uri="{35155182-B16C-46BC-9424-99874614C6A1}">
                  <wpsdc:indentchars xmlns="" xmlns:wpsdc="http://www.wps.cn/officeDocument/2017/drawingmlCustomData" val="200" checksum="282533468"/>
                </a:ext>
              </a:extLst>
            </a:pPr>
            <a:r>
              <a:rPr kumimoji="0" lang="en-US" altLang="zh-CN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1</a:t>
            </a:r>
            <a:r>
              <a:rPr kumimoji="0" lang="en-US" altLang="zh-CN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. </a:t>
            </a:r>
            <a:r>
              <a:rPr kumimoji="0" lang="zh-CN" altLang="en-US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变量</a:t>
            </a: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名</a:t>
            </a: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第一个字符可以是字母或下划线</a:t>
            </a:r>
            <a:r>
              <a:rPr kumimoji="0" lang="en-US" altLang="zh-CN" b="0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“_”</a:t>
            </a: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；</a:t>
            </a:r>
          </a:p>
          <a:p>
            <a:pPr marL="0" marR="0" indent="50800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extLst>
                <a:ext uri="{35155182-B16C-46BC-9424-99874614C6A1}">
                  <wpsdc:indentchars xmlns="" xmlns:wpsdc="http://www.wps.cn/officeDocument/2017/drawingmlCustomData" val="200" checksum="282533468"/>
                </a:ext>
              </a:extLst>
            </a:pPr>
            <a:r>
              <a:rPr kumimoji="0" lang="en-US" altLang="zh-CN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2</a:t>
            </a:r>
            <a:r>
              <a:rPr kumimoji="0" lang="en-US" altLang="zh-CN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. </a:t>
            </a:r>
            <a:r>
              <a:rPr lang="zh-CN" altLang="en-US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变量</a:t>
            </a:r>
            <a:r>
              <a:rPr lang="zh-CN" altLang="en-US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名</a:t>
            </a:r>
            <a:r>
              <a:rPr lang="zh-CN" altLang="en-US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第一个字符不能是数字</a:t>
            </a:r>
            <a:r>
              <a:rPr lang="zh-CN" altLang="en-US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；</a:t>
            </a:r>
          </a:p>
          <a:p>
            <a:pPr marL="0" marR="0" indent="50800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extLst>
                <a:ext uri="{35155182-B16C-46BC-9424-99874614C6A1}">
                  <wpsdc:indentchars xmlns="" xmlns:wpsdc="http://www.wps.cn/officeDocument/2017/drawingmlCustomData" val="200" checksum="282533468"/>
                </a:ext>
              </a:extLst>
            </a:pPr>
            <a:r>
              <a:rPr kumimoji="0" lang="en-US" altLang="zh-CN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3</a:t>
            </a:r>
            <a:r>
              <a:rPr kumimoji="0" lang="en-US" altLang="zh-CN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. </a:t>
            </a:r>
            <a:r>
              <a:rPr lang="zh-CN" altLang="en-US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变量</a:t>
            </a:r>
            <a:r>
              <a:rPr lang="zh-CN" altLang="en-US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名中</a:t>
            </a:r>
            <a:r>
              <a:rPr lang="zh-CN" altLang="en-US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不能有</a:t>
            </a:r>
            <a:r>
              <a:rPr lang="en-US" altLang="zh-CN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“\/&amp;%*$?&lt;}^”</a:t>
            </a:r>
            <a:r>
              <a:rPr lang="zh-CN" altLang="en-US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等特殊字符与标点</a:t>
            </a:r>
            <a:r>
              <a:rPr lang="zh-CN" altLang="en-US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；</a:t>
            </a:r>
          </a:p>
          <a:p>
            <a:pPr marL="0" marR="0" indent="50800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extLst>
                <a:ext uri="{35155182-B16C-46BC-9424-99874614C6A1}">
                  <wpsdc:indentchars xmlns="" xmlns:wpsdc="http://www.wps.cn/officeDocument/2017/drawingmlCustomData" val="200" checksum="282533468"/>
                </a:ext>
              </a:extLst>
            </a:pPr>
            <a:r>
              <a:rPr kumimoji="0" lang="en-US" altLang="zh-CN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4</a:t>
            </a:r>
            <a:r>
              <a:rPr kumimoji="0" lang="en-US" altLang="zh-CN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. </a:t>
            </a:r>
            <a:r>
              <a:rPr kumimoji="0" lang="zh-CN" altLang="en-US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变量</a:t>
            </a: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名</a:t>
            </a: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区分大小写</a:t>
            </a:r>
            <a:r>
              <a:rPr kumimoji="0" lang="zh-CN" alt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，同一个字母的大写和小写，被视为不同的变量名。</a:t>
            </a:r>
          </a:p>
          <a:p>
            <a:pPr marL="0" marR="0" indent="50800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extLst>
                <a:ext uri="{35155182-B16C-46BC-9424-99874614C6A1}">
                  <wpsdc:indentchars xmlns="" xmlns:wpsdc="http://www.wps.cn/officeDocument/2017/drawingmlCustomData" val="200" checksum="282533468"/>
                </a:ext>
              </a:extLst>
            </a:pPr>
            <a:r>
              <a:rPr kumimoji="0" lang="en-US" altLang="zh-CN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5</a:t>
            </a:r>
            <a:r>
              <a:rPr kumimoji="0" lang="en-US" altLang="zh-CN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. </a:t>
            </a:r>
            <a:r>
              <a:rPr lang="zh-CN" altLang="en-US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变量</a:t>
            </a:r>
            <a:r>
              <a:rPr lang="zh-CN" altLang="en-US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名中</a:t>
            </a:r>
            <a:r>
              <a:rPr lang="zh-CN" altLang="en-US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不能有空格</a:t>
            </a:r>
            <a:r>
              <a:rPr lang="zh-CN" altLang="en-US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。</a:t>
            </a:r>
            <a:endParaRPr kumimoji="0" lang="en-US" altLang="zh-CN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80060" y="4091733"/>
            <a:ext cx="8432165" cy="923328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>
            <a:lvl1pPr marL="0" marR="0" indent="508000" algn="l" defTabSz="914400" rtl="0" eaLnBrk="1" fontAlgn="auto" latinLnBrk="1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</a:defRPr>
              <a:extLst>
                <a:ext uri="{35155182-B16C-46BC-9424-99874614C6A1}">
                  <wpsdc:indentchars xmlns="" xmlns:wpsdc="http://www.wps.cn/officeDocument/2017/drawingmlCustomData" val="200" checksum="282533468"/>
                </a:ext>
              </a:extLst>
            </a:lvl1pPr>
          </a:lstStyle>
          <a:p>
            <a:pPr indent="0">
              <a:lnSpc>
                <a:spcPct val="150000"/>
              </a:lnSpc>
            </a:pPr>
            <a:r>
              <a:rPr lang="zh-CN" altLang="en-US" dirty="0"/>
              <a:t>此外，</a:t>
            </a:r>
            <a:r>
              <a:rPr lang="en-US" altLang="zh-CN" dirty="0"/>
              <a:t>python</a:t>
            </a:r>
            <a:r>
              <a:rPr lang="zh-CN" altLang="en-US" dirty="0"/>
              <a:t>编程语言</a:t>
            </a:r>
            <a:r>
              <a:rPr lang="en-US" altLang="zh-CN" dirty="0"/>
              <a:t>3.3</a:t>
            </a:r>
            <a:r>
              <a:rPr lang="zh-CN" altLang="en-US" dirty="0"/>
              <a:t>以后的版本中，变量名可使用中文（之前版本也能使用中文做变量名，但代码文件的编码方式必须是</a:t>
            </a:r>
            <a:r>
              <a:rPr lang="en-US" altLang="zh-CN" dirty="0"/>
              <a:t>UTF-8</a:t>
            </a:r>
            <a:r>
              <a:rPr lang="zh-CN" altLang="en-US" dirty="0"/>
              <a:t>）。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3" grpId="0" bldLvl="0"/>
      <p:bldP spid="9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488950" y="1014095"/>
            <a:ext cx="8498840" cy="286232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请</a:t>
            </a:r>
            <a:r>
              <a: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为下列正确的变量名打上</a:t>
            </a:r>
            <a:r>
              <a:rPr kumimoji="0" lang="en-US" altLang="zh-CN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“</a:t>
            </a:r>
            <a:r>
              <a:rPr kumimoji="0" lang="en-US" altLang="zh-CN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Arial" panose="020B0604020202020204"/>
              </a:rPr>
              <a:t>√”</a:t>
            </a:r>
            <a:r>
              <a: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Arial" panose="020B0604020202020204"/>
              </a:rPr>
              <a:t>，错误的打上</a:t>
            </a:r>
            <a:r>
              <a:rPr kumimoji="0" lang="en-US" altLang="zh-CN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Arial" panose="020B0604020202020204"/>
              </a:rPr>
              <a:t>“×”</a:t>
            </a:r>
            <a:r>
              <a: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Arial" panose="020B0604020202020204"/>
              </a:rPr>
              <a:t>。</a:t>
            </a:r>
          </a:p>
          <a:p>
            <a:pPr marL="0" marR="0" indent="0" algn="l" defTabSz="914400" rtl="0" fontAlgn="auto" latinLnBrk="1" hangingPunct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Arial" panose="020B0604020202020204"/>
              </a:rPr>
              <a:t>My_name</a:t>
            </a:r>
            <a:r>
              <a: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Arial" panose="020B0604020202020204"/>
              </a:rPr>
              <a:t>（         ）                 </a:t>
            </a:r>
            <a:r>
              <a:rPr kumimoji="0" lang="en-US" altLang="zh-CN" sz="18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Arial" panose="020B0604020202020204"/>
              </a:rPr>
              <a:t>my_name</a:t>
            </a:r>
            <a:r>
              <a: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Arial" panose="020B0604020202020204"/>
              </a:rPr>
              <a:t>（           ）               </a:t>
            </a:r>
            <a:r>
              <a:rPr kumimoji="0" lang="en-US" altLang="zh-CN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Arial" panose="020B0604020202020204"/>
              </a:rPr>
              <a:t>my name</a:t>
            </a:r>
            <a:r>
              <a: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Arial" panose="020B0604020202020204"/>
              </a:rPr>
              <a:t>（            </a:t>
            </a:r>
            <a:r>
              <a:rPr kumimoji="0" lang="zh-CN" altLang="en-US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Arial" panose="020B0604020202020204"/>
              </a:rPr>
              <a:t>）</a:t>
            </a:r>
            <a:endParaRPr kumimoji="0" lang="en-US" altLang="zh-CN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  <a:sym typeface="Arial" panose="020B0604020202020204"/>
            </a:endParaRPr>
          </a:p>
          <a:p>
            <a:pPr marL="0" marR="0" indent="0" algn="l" defTabSz="914400" rtl="0" fontAlgn="auto" latinLnBrk="1" hangingPunct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Arial" panose="020B0604020202020204"/>
              </a:rPr>
              <a:t>Myname</a:t>
            </a:r>
            <a:r>
              <a:rPr kumimoji="0" lang="en-US" altLang="zh-CN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Arial" panose="020B0604020202020204"/>
              </a:rPr>
              <a:t> </a:t>
            </a:r>
            <a:r>
              <a:rPr kumimoji="0" lang="zh-CN" altLang="en-US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Arial" panose="020B0604020202020204"/>
              </a:rPr>
              <a:t>（          ）                 </a:t>
            </a:r>
            <a:r>
              <a:rPr kumimoji="0" lang="en-US" altLang="zh-CN" sz="18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Arial" panose="020B0604020202020204"/>
              </a:rPr>
              <a:t>myname</a:t>
            </a:r>
            <a:r>
              <a:rPr kumimoji="0" lang="en-US" altLang="zh-CN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Arial" panose="020B0604020202020204"/>
              </a:rPr>
              <a:t>!</a:t>
            </a:r>
            <a:r>
              <a: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Arial" panose="020B0604020202020204"/>
              </a:rPr>
              <a:t>（            ）               </a:t>
            </a:r>
            <a:r>
              <a:rPr kumimoji="0" lang="en-US" altLang="zh-CN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Arial" panose="020B0604020202020204"/>
              </a:rPr>
              <a:t>my2name</a:t>
            </a:r>
            <a:r>
              <a: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Arial" panose="020B0604020202020204"/>
              </a:rPr>
              <a:t>（           </a:t>
            </a:r>
            <a:r>
              <a:rPr kumimoji="0" lang="zh-CN" altLang="en-US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Arial" panose="020B0604020202020204"/>
              </a:rPr>
              <a:t>）</a:t>
            </a:r>
            <a:endParaRPr kumimoji="0" lang="en-US" altLang="zh-CN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  <a:sym typeface="Arial" panose="020B0604020202020204"/>
            </a:endParaRPr>
          </a:p>
          <a:p>
            <a:pPr marL="0" marR="0" indent="0" algn="l" defTabSz="914400" rtl="0" fontAlgn="auto" latinLnBrk="1" hangingPunct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Arial" panose="020B0604020202020204"/>
              </a:rPr>
              <a:t>_</a:t>
            </a:r>
            <a:r>
              <a:rPr kumimoji="0" lang="en-US" altLang="zh-CN" sz="18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Arial" panose="020B0604020202020204"/>
              </a:rPr>
              <a:t>myname</a:t>
            </a:r>
            <a:r>
              <a: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Arial" panose="020B0604020202020204"/>
              </a:rPr>
              <a:t>（         ）                 </a:t>
            </a:r>
            <a:r>
              <a:rPr kumimoji="0" lang="en-US" altLang="zh-CN" sz="18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Arial" panose="020B0604020202020204"/>
              </a:rPr>
              <a:t>my%name</a:t>
            </a:r>
            <a:r>
              <a: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Arial" panose="020B0604020202020204"/>
              </a:rPr>
              <a:t>（          ）               </a:t>
            </a:r>
            <a:r>
              <a:rPr kumimoji="0" lang="en-US" altLang="zh-CN" sz="18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Arial" panose="020B0604020202020204"/>
              </a:rPr>
              <a:t>my+name</a:t>
            </a:r>
            <a:r>
              <a: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Arial" panose="020B0604020202020204"/>
              </a:rPr>
              <a:t>（           ）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953895" y="2017395"/>
            <a:ext cx="500380" cy="3670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Arial" panose="020B0604020202020204"/>
              </a:rPr>
              <a:t>√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099685" y="2017395"/>
            <a:ext cx="667385" cy="3670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Arial" panose="020B0604020202020204"/>
              </a:rPr>
              <a:t>√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8204834" y="1971357"/>
            <a:ext cx="467360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0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Arial" panose="020B0604020202020204" pitchFamily="34" charset="0"/>
                <a:ea typeface="Arial" panose="020B0604020202020204"/>
                <a:cs typeface="Arial" panose="020B0604020202020204"/>
                <a:sym typeface="Arial" panose="020B0604020202020204"/>
              </a:rPr>
              <a:t>×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953895" y="2676785"/>
            <a:ext cx="489585" cy="3670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Arial" panose="020B0604020202020204"/>
              </a:rPr>
              <a:t>√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5105717" y="2630747"/>
            <a:ext cx="422275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0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Arial" panose="020B0604020202020204" pitchFamily="34" charset="0"/>
                <a:ea typeface="Arial" panose="020B0604020202020204"/>
                <a:cs typeface="Arial" panose="020B0604020202020204"/>
                <a:sym typeface="Arial" panose="020B0604020202020204"/>
              </a:rPr>
              <a:t>×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8239124" y="2676785"/>
            <a:ext cx="478155" cy="3670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Arial" panose="020B0604020202020204"/>
              </a:rPr>
              <a:t>√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1953895" y="3376930"/>
            <a:ext cx="367030" cy="3670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800" b="0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Arial" panose="020B0604020202020204" pitchFamily="34" charset="0"/>
                <a:ea typeface="Arial" panose="020B0604020202020204"/>
                <a:cs typeface="Arial" panose="020B0604020202020204" pitchFamily="34" charset="0"/>
                <a:sym typeface="Arial" panose="020B0604020202020204"/>
              </a:rPr>
              <a:t>√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5099685" y="3342212"/>
            <a:ext cx="434340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0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Arial" panose="020B0604020202020204" pitchFamily="34" charset="0"/>
                <a:ea typeface="Arial" panose="020B0604020202020204"/>
                <a:cs typeface="Arial" panose="020B0604020202020204"/>
                <a:sym typeface="Arial" panose="020B0604020202020204"/>
              </a:rPr>
              <a:t>×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8239124" y="3333010"/>
            <a:ext cx="489585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0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Arial" panose="020B0604020202020204" pitchFamily="34" charset="0"/>
                <a:ea typeface="Arial" panose="020B0604020202020204"/>
                <a:cs typeface="Arial" panose="020B0604020202020204"/>
                <a:sym typeface="Arial" panose="020B0604020202020204"/>
              </a:rPr>
              <a:t>×</a:t>
            </a:r>
          </a:p>
        </p:txBody>
      </p:sp>
      <p:sp>
        <p:nvSpPr>
          <p:cNvPr id="18" name="五边形 17"/>
          <p:cNvSpPr/>
          <p:nvPr/>
        </p:nvSpPr>
        <p:spPr>
          <a:xfrm>
            <a:off x="283221" y="300599"/>
            <a:ext cx="427180" cy="305434"/>
          </a:xfrm>
          <a:prstGeom prst="homePlate">
            <a:avLst/>
          </a:prstGeom>
          <a:solidFill>
            <a:srgbClr val="C00000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algn="ctr" defTabSz="914400" rtl="0" eaLnBrk="1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400" b="1" i="0" u="none" strike="noStrike" kern="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9" name="Shape 120"/>
          <p:cNvSpPr/>
          <p:nvPr/>
        </p:nvSpPr>
        <p:spPr>
          <a:xfrm>
            <a:off x="710401" y="309793"/>
            <a:ext cx="461665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b="0">
                <a:solidFill>
                  <a:srgbClr val="000000"/>
                </a:solidFill>
              </a:defRPr>
            </a:pPr>
            <a:r>
              <a:rPr kumimoji="0" lang="zh-CN" alt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练习</a:t>
            </a:r>
            <a:endParaRPr kumimoji="0" lang="zh-CN" altLang="en-US" sz="18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质朴">
  <a:themeElements>
    <a:clrScheme name="质朴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质朴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质朴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BBE0E3"/>
          </a:solidFill>
          <a:prstDash val="solid"/>
          <a:miter lim="800000"/>
        </a:ln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微软雅黑" panose="020B0503020204020204" charset="-122"/>
            <a:ea typeface="微软雅黑" panose="020B0503020204020204" charset="-122"/>
            <a:cs typeface="微软雅黑" panose="020B0503020204020204" charset="-122"/>
            <a:sym typeface="微软雅黑" panose="020B0503020204020204" charset="-122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BBE0E3"/>
          </a:solidFill>
          <a:prstDash val="solid"/>
          <a:miter lim="8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 panose="020B0604020202020204"/>
            <a:ea typeface="Arial" panose="020B0604020202020204"/>
            <a:cs typeface="Arial" panose="020B0604020202020204"/>
            <a:sym typeface="Arial" panose="020B0604020202020204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31</TotalTime>
  <Words>1510</Words>
  <Application>Microsoft Office PowerPoint</Application>
  <PresentationFormat>自定义</PresentationFormat>
  <Paragraphs>104</Paragraphs>
  <Slides>20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1" baseType="lpstr">
      <vt:lpstr>质朴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zxxk</dc:creator>
  <cp:lastModifiedBy>Administrator</cp:lastModifiedBy>
  <cp:revision>248</cp:revision>
  <dcterms:created xsi:type="dcterms:W3CDTF">2019-04-02T02:49:00Z</dcterms:created>
  <dcterms:modified xsi:type="dcterms:W3CDTF">2020-12-04T05:24:39Z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2052-11.3.0.8632</vt:lpwstr>
  </property>
</Properties>
</file>